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3" r:id="rId2"/>
  </p:sldMasterIdLst>
  <p:notesMasterIdLst>
    <p:notesMasterId r:id="rId24"/>
  </p:notesMasterIdLst>
  <p:handoutMasterIdLst>
    <p:handoutMasterId r:id="rId25"/>
  </p:handoutMasterIdLst>
  <p:sldIdLst>
    <p:sldId id="269" r:id="rId3"/>
    <p:sldId id="259" r:id="rId4"/>
    <p:sldId id="268" r:id="rId5"/>
    <p:sldId id="271" r:id="rId6"/>
    <p:sldId id="272" r:id="rId7"/>
    <p:sldId id="276" r:id="rId8"/>
    <p:sldId id="273" r:id="rId9"/>
    <p:sldId id="275" r:id="rId10"/>
    <p:sldId id="286" r:id="rId11"/>
    <p:sldId id="284" r:id="rId12"/>
    <p:sldId id="285" r:id="rId13"/>
    <p:sldId id="277" r:id="rId14"/>
    <p:sldId id="278" r:id="rId15"/>
    <p:sldId id="279" r:id="rId16"/>
    <p:sldId id="287" r:id="rId17"/>
    <p:sldId id="280" r:id="rId18"/>
    <p:sldId id="281" r:id="rId19"/>
    <p:sldId id="288" r:id="rId20"/>
    <p:sldId id="282" r:id="rId21"/>
    <p:sldId id="283" r:id="rId22"/>
    <p:sldId id="264" r:id="rId23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36" autoAdjust="0"/>
  </p:normalViewPr>
  <p:slideViewPr>
    <p:cSldViewPr snapToGrid="0">
      <p:cViewPr varScale="1">
        <p:scale>
          <a:sx n="105" d="100"/>
          <a:sy n="105" d="100"/>
        </p:scale>
        <p:origin x="1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BODEN2013\BLGdat\01%20Excel%20Zentral\Statistiken\Bodenmarkt\D%20Bodenmarkt%20201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BODEN2013\BLGdat\01%20Excel%20Zentral\Statistiken\Bodenmarkt\Bodenpreise%20nach%20L&#228;ndern%20bis%2020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BODEN2013\BLGdat\01%20Excel%20Zentral\Statistiken\Bodenmarkt\Bodenpreise%20nach%20L&#228;ndern%20bis%20201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600" b="1" dirty="0">
                <a:solidFill>
                  <a:schemeClr val="tx1"/>
                </a:solidFill>
              </a:rPr>
              <a:t>Entwicklung der Kaufwerte </a:t>
            </a:r>
            <a:r>
              <a:rPr lang="de-DE" sz="1600" b="1" dirty="0" err="1">
                <a:solidFill>
                  <a:schemeClr val="tx1"/>
                </a:solidFill>
              </a:rPr>
              <a:t>ldw</a:t>
            </a:r>
            <a:r>
              <a:rPr lang="de-DE" sz="1600" b="1" dirty="0">
                <a:solidFill>
                  <a:schemeClr val="tx1"/>
                </a:solidFill>
              </a:rPr>
              <a:t>. Grundstücke in 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'Langfr. Entw.'!$A$11</c:f>
              <c:strCache>
                <c:ptCount val="1"/>
                <c:pt idx="0">
                  <c:v>alte Länder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'Langfr. Entw.'!$B$10:$K$10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'Langfr. Entw.'!$B$11:$K$11</c:f>
              <c:numCache>
                <c:formatCode>#,##0</c:formatCode>
                <c:ptCount val="10"/>
                <c:pt idx="0">
                  <c:v>17175</c:v>
                </c:pt>
                <c:pt idx="1">
                  <c:v>17960</c:v>
                </c:pt>
                <c:pt idx="2">
                  <c:v>18719</c:v>
                </c:pt>
                <c:pt idx="3">
                  <c:v>20503</c:v>
                </c:pt>
                <c:pt idx="4">
                  <c:v>22267</c:v>
                </c:pt>
                <c:pt idx="5">
                  <c:v>25189</c:v>
                </c:pt>
                <c:pt idx="6">
                  <c:v>28427</c:v>
                </c:pt>
                <c:pt idx="7">
                  <c:v>29911</c:v>
                </c:pt>
                <c:pt idx="8">
                  <c:v>32503</c:v>
                </c:pt>
                <c:pt idx="9">
                  <c:v>35394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'Langfr. Entw.'!$A$12</c:f>
              <c:strCache>
                <c:ptCount val="1"/>
                <c:pt idx="0">
                  <c:v>neue Länder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'Langfr. Entw.'!$B$10:$K$10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'Langfr. Entw.'!$B$12:$K$12</c:f>
              <c:numCache>
                <c:formatCode>#,##0</c:formatCode>
                <c:ptCount val="10"/>
                <c:pt idx="0">
                  <c:v>4973</c:v>
                </c:pt>
                <c:pt idx="1">
                  <c:v>5943</c:v>
                </c:pt>
                <c:pt idx="2">
                  <c:v>7405</c:v>
                </c:pt>
                <c:pt idx="3">
                  <c:v>8838</c:v>
                </c:pt>
                <c:pt idx="4">
                  <c:v>9593</c:v>
                </c:pt>
                <c:pt idx="5">
                  <c:v>10510</c:v>
                </c:pt>
                <c:pt idx="6">
                  <c:v>12264</c:v>
                </c:pt>
                <c:pt idx="7">
                  <c:v>14197</c:v>
                </c:pt>
                <c:pt idx="8">
                  <c:v>13811</c:v>
                </c:pt>
                <c:pt idx="9">
                  <c:v>15626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'Langfr. Entw.'!$A$13</c:f>
              <c:strCache>
                <c:ptCount val="1"/>
                <c:pt idx="0">
                  <c:v>Deutschland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'Langfr. Entw.'!$B$10:$K$10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'Langfr. Entw.'!$B$13:$K$13</c:f>
              <c:numCache>
                <c:formatCode>#,##0</c:formatCode>
                <c:ptCount val="10"/>
                <c:pt idx="0">
                  <c:v>9955</c:v>
                </c:pt>
                <c:pt idx="1">
                  <c:v>10908</c:v>
                </c:pt>
                <c:pt idx="2">
                  <c:v>11854</c:v>
                </c:pt>
                <c:pt idx="3">
                  <c:v>13493</c:v>
                </c:pt>
                <c:pt idx="4">
                  <c:v>14424</c:v>
                </c:pt>
                <c:pt idx="5">
                  <c:v>16381</c:v>
                </c:pt>
                <c:pt idx="6">
                  <c:v>18214</c:v>
                </c:pt>
                <c:pt idx="7">
                  <c:v>19578</c:v>
                </c:pt>
                <c:pt idx="8">
                  <c:v>22310</c:v>
                </c:pt>
                <c:pt idx="9">
                  <c:v>24064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9233280"/>
        <c:axId val="299232496"/>
      </c:lineChart>
      <c:catAx>
        <c:axId val="299233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99232496"/>
        <c:crosses val="autoZero"/>
        <c:auto val="1"/>
        <c:lblAlgn val="ctr"/>
        <c:lblOffset val="100"/>
        <c:noMultiLvlLbl val="0"/>
      </c:catAx>
      <c:valAx>
        <c:axId val="29923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Euro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99233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200" b="1"/>
              <a:t>Kaufwerte für Flächen ldw.</a:t>
            </a:r>
            <a:r>
              <a:rPr lang="de-DE" sz="1200" b="1" baseline="0"/>
              <a:t> Nutzung </a:t>
            </a:r>
          </a:p>
          <a:p>
            <a:pPr>
              <a:defRPr sz="1200" b="1"/>
            </a:pPr>
            <a:r>
              <a:rPr lang="de-DE" sz="1200" b="1" baseline="0"/>
              <a:t>alte Länder 2008 -2017</a:t>
            </a:r>
            <a:endParaRPr lang="de-DE" sz="12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ABL!$A$18</c:f>
              <c:strCache>
                <c:ptCount val="1"/>
                <c:pt idx="0">
                  <c:v>Baden-Württemberg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ABL!$B$17:$K$17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ABL!$B$18:$K$18</c:f>
              <c:numCache>
                <c:formatCode>_-* #,##0\ _€_-;\-* #,##0\ _€_-;_-* "-"??\ _€_-;_-@_-</c:formatCode>
                <c:ptCount val="10"/>
                <c:pt idx="0">
                  <c:v>18682</c:v>
                </c:pt>
                <c:pt idx="1">
                  <c:v>19012</c:v>
                </c:pt>
                <c:pt idx="2">
                  <c:v>19824</c:v>
                </c:pt>
                <c:pt idx="3">
                  <c:v>20668</c:v>
                </c:pt>
                <c:pt idx="4">
                  <c:v>20136</c:v>
                </c:pt>
                <c:pt idx="5">
                  <c:v>21604</c:v>
                </c:pt>
                <c:pt idx="6">
                  <c:v>23021</c:v>
                </c:pt>
                <c:pt idx="7">
                  <c:v>24698</c:v>
                </c:pt>
                <c:pt idx="8" formatCode="#,##0">
                  <c:v>24330</c:v>
                </c:pt>
                <c:pt idx="9" formatCode="#,##0">
                  <c:v>26821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ABL!$A$19</c:f>
              <c:strCache>
                <c:ptCount val="1"/>
                <c:pt idx="0">
                  <c:v>Bayern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ABL!$B$17:$K$17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ABL!$B$19:$K$19</c:f>
              <c:numCache>
                <c:formatCode>_-* #,##0\ _€_-;\-* #,##0\ _€_-;_-* "-"??\ _€_-;_-@_-</c:formatCode>
                <c:ptCount val="10"/>
                <c:pt idx="0">
                  <c:v>25379</c:v>
                </c:pt>
                <c:pt idx="1">
                  <c:v>25052</c:v>
                </c:pt>
                <c:pt idx="2">
                  <c:v>25866</c:v>
                </c:pt>
                <c:pt idx="3">
                  <c:v>30064</c:v>
                </c:pt>
                <c:pt idx="4">
                  <c:v>31841</c:v>
                </c:pt>
                <c:pt idx="5">
                  <c:v>39797</c:v>
                </c:pt>
                <c:pt idx="6">
                  <c:v>41440</c:v>
                </c:pt>
                <c:pt idx="7">
                  <c:v>47358</c:v>
                </c:pt>
                <c:pt idx="8" formatCode="#,##0">
                  <c:v>51945</c:v>
                </c:pt>
                <c:pt idx="9" formatCode="#,##0">
                  <c:v>60864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ABL!$A$20</c:f>
              <c:strCache>
                <c:ptCount val="1"/>
                <c:pt idx="0">
                  <c:v>Hessen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ABL!$B$17:$K$17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ABL!$B$20:$K$20</c:f>
              <c:numCache>
                <c:formatCode>_-* #,##0\ _€_-;\-* #,##0\ _€_-;_-* "-"??\ _€_-;_-@_-</c:formatCode>
                <c:ptCount val="10"/>
                <c:pt idx="0">
                  <c:v>13188</c:v>
                </c:pt>
                <c:pt idx="1">
                  <c:v>12471</c:v>
                </c:pt>
                <c:pt idx="2">
                  <c:v>12499</c:v>
                </c:pt>
                <c:pt idx="3">
                  <c:v>12822</c:v>
                </c:pt>
                <c:pt idx="4">
                  <c:v>12530</c:v>
                </c:pt>
                <c:pt idx="5">
                  <c:v>13608</c:v>
                </c:pt>
                <c:pt idx="6">
                  <c:v>14578</c:v>
                </c:pt>
                <c:pt idx="7">
                  <c:v>14326</c:v>
                </c:pt>
                <c:pt idx="8" formatCode="#,##0">
                  <c:v>14271</c:v>
                </c:pt>
                <c:pt idx="9" formatCode="#,##0">
                  <c:v>15330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ABL!$A$21</c:f>
              <c:strCache>
                <c:ptCount val="1"/>
                <c:pt idx="0">
                  <c:v>Niedersachsen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ABL!$B$17:$K$17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ABL!$B$21:$K$21</c:f>
              <c:numCache>
                <c:formatCode>_-* #,##0\ _€_-;\-* #,##0\ _€_-;_-* "-"??\ _€_-;_-@_-</c:formatCode>
                <c:ptCount val="10"/>
                <c:pt idx="0">
                  <c:v>14281</c:v>
                </c:pt>
                <c:pt idx="1">
                  <c:v>15337</c:v>
                </c:pt>
                <c:pt idx="2">
                  <c:v>16716</c:v>
                </c:pt>
                <c:pt idx="3">
                  <c:v>18910</c:v>
                </c:pt>
                <c:pt idx="4">
                  <c:v>21146</c:v>
                </c:pt>
                <c:pt idx="5">
                  <c:v>25181</c:v>
                </c:pt>
                <c:pt idx="6">
                  <c:v>28856</c:v>
                </c:pt>
                <c:pt idx="7">
                  <c:v>30713</c:v>
                </c:pt>
                <c:pt idx="8" formatCode="#,##0">
                  <c:v>32012</c:v>
                </c:pt>
                <c:pt idx="9" formatCode="#,##0">
                  <c:v>33497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ABL!$A$22</c:f>
              <c:strCache>
                <c:ptCount val="1"/>
                <c:pt idx="0">
                  <c:v>Nordrhein-Westfalen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ABL!$B$17:$K$17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ABL!$B$22:$K$22</c:f>
              <c:numCache>
                <c:formatCode>_-* #,##0\ _€_-;\-* #,##0\ _€_-;_-* "-"??\ _€_-;_-@_-</c:formatCode>
                <c:ptCount val="10"/>
                <c:pt idx="0">
                  <c:v>26279</c:v>
                </c:pt>
                <c:pt idx="1">
                  <c:v>26841</c:v>
                </c:pt>
                <c:pt idx="2">
                  <c:v>28051</c:v>
                </c:pt>
                <c:pt idx="3">
                  <c:v>30488</c:v>
                </c:pt>
                <c:pt idx="4">
                  <c:v>32427</c:v>
                </c:pt>
                <c:pt idx="5">
                  <c:v>33951</c:v>
                </c:pt>
                <c:pt idx="6">
                  <c:v>40049</c:v>
                </c:pt>
                <c:pt idx="7">
                  <c:v>38720</c:v>
                </c:pt>
                <c:pt idx="8" formatCode="#,##0">
                  <c:v>44531</c:v>
                </c:pt>
                <c:pt idx="9" formatCode="#,##0">
                  <c:v>48085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ABL!$A$23</c:f>
              <c:strCache>
                <c:ptCount val="1"/>
                <c:pt idx="0">
                  <c:v>Rheinland-Pfalz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ABL!$B$17:$K$17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ABL!$B$23:$K$23</c:f>
              <c:numCache>
                <c:formatCode>_-* #,##0\ _€_-;\-* #,##0\ _€_-;_-* "-"??\ _€_-;_-@_-</c:formatCode>
                <c:ptCount val="10"/>
                <c:pt idx="0">
                  <c:v>10108</c:v>
                </c:pt>
                <c:pt idx="1">
                  <c:v>9604</c:v>
                </c:pt>
                <c:pt idx="2">
                  <c:v>10017</c:v>
                </c:pt>
                <c:pt idx="3">
                  <c:v>9532</c:v>
                </c:pt>
                <c:pt idx="4">
                  <c:v>11141</c:v>
                </c:pt>
                <c:pt idx="5">
                  <c:v>11684</c:v>
                </c:pt>
                <c:pt idx="6">
                  <c:v>12092</c:v>
                </c:pt>
                <c:pt idx="7">
                  <c:v>12786</c:v>
                </c:pt>
                <c:pt idx="8" formatCode="#,##0">
                  <c:v>13266</c:v>
                </c:pt>
                <c:pt idx="9" formatCode="#,##0">
                  <c:v>13504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ABL!$A$24</c:f>
              <c:strCache>
                <c:ptCount val="1"/>
                <c:pt idx="0">
                  <c:v>Saarland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ABL!$B$17:$K$17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ABL!$B$24:$K$24</c:f>
              <c:numCache>
                <c:formatCode>_-* #,##0\ _€_-;\-* #,##0\ _€_-;_-* "-"??\ _€_-;_-@_-</c:formatCode>
                <c:ptCount val="10"/>
                <c:pt idx="0">
                  <c:v>8000</c:v>
                </c:pt>
                <c:pt idx="1">
                  <c:v>10078</c:v>
                </c:pt>
                <c:pt idx="2">
                  <c:v>8706</c:v>
                </c:pt>
                <c:pt idx="3">
                  <c:v>9274</c:v>
                </c:pt>
                <c:pt idx="4">
                  <c:v>9129</c:v>
                </c:pt>
                <c:pt idx="5">
                  <c:v>9719</c:v>
                </c:pt>
                <c:pt idx="6">
                  <c:v>10065</c:v>
                </c:pt>
                <c:pt idx="7">
                  <c:v>9972</c:v>
                </c:pt>
                <c:pt idx="8" formatCode="#,##0">
                  <c:v>9401</c:v>
                </c:pt>
                <c:pt idx="9" formatCode="#,##0">
                  <c:v>9676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ABL!$A$25</c:f>
              <c:strCache>
                <c:ptCount val="1"/>
                <c:pt idx="0">
                  <c:v>Schleswig-Holstein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ABL!$B$17:$K$17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ABL!$B$25:$K$25</c:f>
              <c:numCache>
                <c:formatCode>_-* #,##0\ _€_-;\-* #,##0\ _€_-;_-* "-"??\ _€_-;_-@_-</c:formatCode>
                <c:ptCount val="10"/>
                <c:pt idx="0">
                  <c:v>13700</c:v>
                </c:pt>
                <c:pt idx="1">
                  <c:v>16085</c:v>
                </c:pt>
                <c:pt idx="2">
                  <c:v>16923</c:v>
                </c:pt>
                <c:pt idx="3">
                  <c:v>18797</c:v>
                </c:pt>
                <c:pt idx="4">
                  <c:v>23063</c:v>
                </c:pt>
                <c:pt idx="5">
                  <c:v>25013</c:v>
                </c:pt>
                <c:pt idx="6">
                  <c:v>26311</c:v>
                </c:pt>
                <c:pt idx="7">
                  <c:v>26494</c:v>
                </c:pt>
                <c:pt idx="8" formatCode="#,##0">
                  <c:v>27101</c:v>
                </c:pt>
                <c:pt idx="9" formatCode="#,##0">
                  <c:v>26875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9233672"/>
        <c:axId val="299235632"/>
      </c:lineChart>
      <c:catAx>
        <c:axId val="299233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99235632"/>
        <c:crosses val="autoZero"/>
        <c:auto val="1"/>
        <c:lblAlgn val="ctr"/>
        <c:lblOffset val="100"/>
        <c:noMultiLvlLbl val="0"/>
      </c:catAx>
      <c:valAx>
        <c:axId val="299235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Euro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_-* #,##0\ _€_-;\-* #,##0\ _€_-;_-* &quot;-&quot;??\ _€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99233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/>
              <a:t>Kaufwerte für Flächen</a:t>
            </a:r>
            <a:r>
              <a:rPr lang="en-US" sz="1100" b="1" baseline="0"/>
              <a:t> ldw. Nutzung </a:t>
            </a:r>
          </a:p>
          <a:p>
            <a:pPr>
              <a:defRPr/>
            </a:pPr>
            <a:r>
              <a:rPr lang="en-US" sz="1100" b="1" baseline="0"/>
              <a:t>neue Bundesländern 2008 - 2017</a:t>
            </a:r>
            <a:r>
              <a:rPr lang="en-US" sz="1100" b="1"/>
              <a:t>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NBL!$A$10</c:f>
              <c:strCache>
                <c:ptCount val="1"/>
                <c:pt idx="0">
                  <c:v>Brandenburg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NBL!$B$9:$K$9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NBL!$B$10:$K$10</c:f>
              <c:numCache>
                <c:formatCode>_-* #,##0\ _€_-;\-* #,##0\ _€_-;_-* "-"??\ _€_-;_-@_-</c:formatCode>
                <c:ptCount val="10"/>
                <c:pt idx="0">
                  <c:v>3707</c:v>
                </c:pt>
                <c:pt idx="1">
                  <c:v>4715</c:v>
                </c:pt>
                <c:pt idx="2">
                  <c:v>6334</c:v>
                </c:pt>
                <c:pt idx="3">
                  <c:v>6879</c:v>
                </c:pt>
                <c:pt idx="4">
                  <c:v>7262</c:v>
                </c:pt>
                <c:pt idx="5">
                  <c:v>8533</c:v>
                </c:pt>
                <c:pt idx="6">
                  <c:v>10191</c:v>
                </c:pt>
                <c:pt idx="7">
                  <c:v>12458</c:v>
                </c:pt>
                <c:pt idx="8" formatCode="#,##0">
                  <c:v>10446</c:v>
                </c:pt>
                <c:pt idx="9" formatCode="#,##0">
                  <c:v>11372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NBL!$A$11</c:f>
              <c:strCache>
                <c:ptCount val="1"/>
                <c:pt idx="0">
                  <c:v>Mecklenburg-Vorpommern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NBL!$B$9:$K$9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NBL!$B$11:$K$11</c:f>
              <c:numCache>
                <c:formatCode>_-* #,##0\ _€_-;\-* #,##0\ _€_-;_-* "-"??\ _€_-;_-@_-</c:formatCode>
                <c:ptCount val="10"/>
                <c:pt idx="0">
                  <c:v>5741</c:v>
                </c:pt>
                <c:pt idx="1">
                  <c:v>7049</c:v>
                </c:pt>
                <c:pt idx="2">
                  <c:v>9187</c:v>
                </c:pt>
                <c:pt idx="3">
                  <c:v>11789</c:v>
                </c:pt>
                <c:pt idx="4">
                  <c:v>12675</c:v>
                </c:pt>
                <c:pt idx="5">
                  <c:v>14255</c:v>
                </c:pt>
                <c:pt idx="6">
                  <c:v>17539</c:v>
                </c:pt>
                <c:pt idx="7">
                  <c:v>20107</c:v>
                </c:pt>
                <c:pt idx="8" formatCode="#,##0">
                  <c:v>19607</c:v>
                </c:pt>
                <c:pt idx="9" formatCode="#,##0">
                  <c:v>21822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NBL!$A$12</c:f>
              <c:strCache>
                <c:ptCount val="1"/>
                <c:pt idx="0">
                  <c:v>Sachsen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NBL!$B$9:$K$9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NBL!$B$12:$K$12</c:f>
              <c:numCache>
                <c:formatCode>_-* #,##0\ _€_-;\-* #,##0\ _€_-;_-* "-"??\ _€_-;_-@_-</c:formatCode>
                <c:ptCount val="10"/>
                <c:pt idx="0">
                  <c:v>5037</c:v>
                </c:pt>
                <c:pt idx="1">
                  <c:v>5262</c:v>
                </c:pt>
                <c:pt idx="2">
                  <c:v>6742</c:v>
                </c:pt>
                <c:pt idx="3">
                  <c:v>5909</c:v>
                </c:pt>
                <c:pt idx="4">
                  <c:v>8164</c:v>
                </c:pt>
                <c:pt idx="5">
                  <c:v>9211</c:v>
                </c:pt>
                <c:pt idx="6">
                  <c:v>10250</c:v>
                </c:pt>
                <c:pt idx="7">
                  <c:v>10871</c:v>
                </c:pt>
                <c:pt idx="8" formatCode="#,##0">
                  <c:v>11911</c:v>
                </c:pt>
                <c:pt idx="9" formatCode="#,##0">
                  <c:v>11742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NBL!$A$13</c:f>
              <c:strCache>
                <c:ptCount val="1"/>
                <c:pt idx="0">
                  <c:v>Sachsen-Anhalt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NBL!$B$9:$K$9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NBL!$B$13:$K$13</c:f>
              <c:numCache>
                <c:formatCode>_-* #,##0\ _€_-;\-* #,##0\ _€_-;_-* "-"??\ _€_-;_-@_-</c:formatCode>
                <c:ptCount val="10"/>
                <c:pt idx="0">
                  <c:v>6456</c:v>
                </c:pt>
                <c:pt idx="1">
                  <c:v>7281</c:v>
                </c:pt>
                <c:pt idx="2">
                  <c:v>8264</c:v>
                </c:pt>
                <c:pt idx="3">
                  <c:v>9736</c:v>
                </c:pt>
                <c:pt idx="4">
                  <c:v>10965</c:v>
                </c:pt>
                <c:pt idx="5">
                  <c:v>11162</c:v>
                </c:pt>
                <c:pt idx="6">
                  <c:v>12982</c:v>
                </c:pt>
                <c:pt idx="7">
                  <c:v>15283</c:v>
                </c:pt>
                <c:pt idx="8" formatCode="#,##0">
                  <c:v>15680</c:v>
                </c:pt>
                <c:pt idx="9" formatCode="#,##0">
                  <c:v>17903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NBL!$A$14</c:f>
              <c:strCache>
                <c:ptCount val="1"/>
                <c:pt idx="0">
                  <c:v>Thüringen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NBL!$B$9:$K$9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NBL!$B$14:$K$14</c:f>
              <c:numCache>
                <c:formatCode>_-* #,##0\ _€_-;\-* #,##0\ _€_-;_-* "-"??\ _€_-;_-@_-</c:formatCode>
                <c:ptCount val="10"/>
                <c:pt idx="0">
                  <c:v>4755</c:v>
                </c:pt>
                <c:pt idx="1">
                  <c:v>5186</c:v>
                </c:pt>
                <c:pt idx="2">
                  <c:v>6350</c:v>
                </c:pt>
                <c:pt idx="3">
                  <c:v>6288</c:v>
                </c:pt>
                <c:pt idx="4">
                  <c:v>6870</c:v>
                </c:pt>
                <c:pt idx="5">
                  <c:v>8191</c:v>
                </c:pt>
                <c:pt idx="6">
                  <c:v>9430</c:v>
                </c:pt>
                <c:pt idx="7">
                  <c:v>10450</c:v>
                </c:pt>
                <c:pt idx="8" formatCode="#,##0">
                  <c:v>9684</c:v>
                </c:pt>
                <c:pt idx="9" formatCode="#,##0">
                  <c:v>10522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9237200"/>
        <c:axId val="296443752"/>
      </c:lineChart>
      <c:catAx>
        <c:axId val="29923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96443752"/>
        <c:crosses val="autoZero"/>
        <c:auto val="1"/>
        <c:lblAlgn val="ctr"/>
        <c:lblOffset val="100"/>
        <c:noMultiLvlLbl val="0"/>
      </c:catAx>
      <c:valAx>
        <c:axId val="296443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Euro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_-* #,##0\ _€_-;\-* #,##0\ _€_-;_-* &quot;-&quot;??\ _€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99237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51" cy="4976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728" y="1"/>
            <a:ext cx="2946351" cy="4976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EA591F-A997-41D3-AFDE-8D6A70412099}" type="datetimeFigureOut">
              <a:rPr lang="de-DE" smtClean="0"/>
              <a:t>14.09.2018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6351" cy="4976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728" y="9428959"/>
            <a:ext cx="2946351" cy="4976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D1080-020B-471C-8697-A436AE7AB9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022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C85A8-B987-4495-9E42-E38E4872E774}" type="datetimeFigureOut">
              <a:rPr lang="de-DE" smtClean="0"/>
              <a:t>14.09.2018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98196-FC45-478D-85B7-A274488E92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7664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98196-FC45-478D-85B7-A274488E928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3005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98196-FC45-478D-85B7-A274488E928B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5089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7B6D9-582D-4C18-B0E7-4D62F4008D5F}" type="slidenum">
              <a:rPr lang="de-DE" altLang="de-DE" smtClean="0">
                <a:solidFill>
                  <a:srgbClr val="FFFFFF"/>
                </a:solidFill>
              </a:rPr>
              <a:pPr/>
              <a:t>21</a:t>
            </a:fld>
            <a:endParaRPr lang="de-DE" alt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942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762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 sz="1000" baseline="0"/>
            </a:lvl1pPr>
          </a:lstStyle>
          <a:p>
            <a:pPr>
              <a:defRPr/>
            </a:pPr>
            <a:r>
              <a:rPr lang="de-DE" altLang="de-DE" smtClean="0"/>
              <a:t>24.09.2018</a:t>
            </a:r>
            <a:endParaRPr lang="de-DE" altLang="de-DE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002CD-6A3C-4B6F-B1DD-79A1042601A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92102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839788" y="1467854"/>
            <a:ext cx="10515600" cy="1626520"/>
          </a:xfrm>
          <a:prstGeom prst="rect">
            <a:avLst/>
          </a:prstGeom>
        </p:spPr>
        <p:txBody>
          <a:bodyPr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Titelmasterformat durch Klicken bearbeiten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464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 smtClean="0"/>
              <a:t>24.09.2018</a:t>
            </a:r>
            <a:endParaRPr lang="de-DE" alt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002CD-6A3C-4B6F-B1DD-79A1042601A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3071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 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4" name="Bildplatzhalter 2"/>
          <p:cNvSpPr>
            <a:spLocks noGrp="1"/>
          </p:cNvSpPr>
          <p:nvPr>
            <p:ph type="pic" idx="1"/>
          </p:nvPr>
        </p:nvSpPr>
        <p:spPr>
          <a:xfrm>
            <a:off x="727200" y="1997589"/>
            <a:ext cx="5547140" cy="41587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>
          <a:xfrm>
            <a:off x="7310563" y="2036283"/>
            <a:ext cx="3932237" cy="325246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34807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7200" y="389105"/>
            <a:ext cx="10515600" cy="627166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6316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655762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02077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364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1017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2057400"/>
            <a:ext cx="6172200" cy="3803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408432" y="6402070"/>
            <a:ext cx="4879848" cy="365125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Datum | Name | Landsiedlung Baden-Württemberg GmbH | Seite </a:t>
            </a:r>
            <a:fld id="{12CE1E8E-5790-4CC3-8427-9C22D11E85D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2791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2057400"/>
            <a:ext cx="6172200" cy="38036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408432" y="6402070"/>
            <a:ext cx="4879848" cy="365125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Datum | Name | Landsiedlung Baden-Württemberg GmbH | Seite </a:t>
            </a:r>
            <a:fld id="{12CE1E8E-5790-4CC3-8427-9C22D11E85D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5689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 userDrawn="1"/>
        </p:nvSpPr>
        <p:spPr bwMode="auto">
          <a:xfrm>
            <a:off x="531285" y="5895975"/>
            <a:ext cx="2696633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1200">
              <a:solidFill>
                <a:srgbClr val="000000"/>
              </a:solidFill>
              <a:latin typeface="LucidaSansNarrowEF-Roman" charset="0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 userDrawn="1"/>
        </p:nvSpPr>
        <p:spPr bwMode="auto">
          <a:xfrm>
            <a:off x="808568" y="5921375"/>
            <a:ext cx="2696633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1200">
              <a:solidFill>
                <a:srgbClr val="000000"/>
              </a:solidFill>
              <a:latin typeface="LucidaSansNarrowEF-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92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27200" y="1584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1255833"/>
            <a:ext cx="12193057" cy="304826"/>
          </a:xfrm>
          <a:prstGeom prst="rect">
            <a:avLst/>
          </a:prstGeom>
        </p:spPr>
      </p:pic>
      <p:sp>
        <p:nvSpPr>
          <p:cNvPr id="7" name="Datumsplatzhalter 4"/>
          <p:cNvSpPr txBox="1">
            <a:spLocks/>
          </p:cNvSpPr>
          <p:nvPr userDrawn="1"/>
        </p:nvSpPr>
        <p:spPr>
          <a:xfrm>
            <a:off x="838199" y="6412497"/>
            <a:ext cx="5907505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 smtClean="0"/>
              <a:t>24.09.2018 | Bernhard</a:t>
            </a:r>
            <a:r>
              <a:rPr lang="de-DE" sz="1200" baseline="0" dirty="0" smtClean="0"/>
              <a:t> Kübler</a:t>
            </a:r>
            <a:r>
              <a:rPr lang="de-DE" sz="1200" dirty="0" smtClean="0"/>
              <a:t>| Landsiedlung Baden-Württemberg GmbH | Seite </a:t>
            </a:r>
            <a:fld id="{C0EDC5F7-5BC8-426B-9458-C77B706F2DB6}" type="slidenum">
              <a:rPr lang="de-DE" sz="1200" smtClean="0"/>
              <a:pPr/>
              <a:t>‹Nr.›</a:t>
            </a:fld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23311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  <p:sldLayoutId id="2147483649" r:id="rId3"/>
    <p:sldLayoutId id="2147483651" r:id="rId4"/>
    <p:sldLayoutId id="2147483652" r:id="rId5"/>
    <p:sldLayoutId id="2147483653" r:id="rId6"/>
    <p:sldLayoutId id="2147483656" r:id="rId7"/>
    <p:sldLayoutId id="2147483657" r:id="rId8"/>
    <p:sldLayoutId id="2147483662" r:id="rId9"/>
    <p:sldLayoutId id="2147483666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Segoe UI Semibold" panose="020B07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 Semibold" panose="020B07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 Semibold" panose="020B07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 Semibold" panose="020B07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 Semibold" panose="020B07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 Semibold" panose="020B07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 bwMode="auto">
          <a:xfrm>
            <a:off x="0" y="0"/>
            <a:ext cx="12192000" cy="5373216"/>
          </a:xfrm>
          <a:prstGeom prst="rect">
            <a:avLst/>
          </a:prstGeom>
          <a:solidFill>
            <a:srgbClr val="80B13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FFFFFF"/>
              </a:solidFill>
            </a:endParaRPr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5544" y="5598107"/>
            <a:ext cx="1996456" cy="125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3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Segoe UI Semibold" panose="020B07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 Semibold" panose="020B07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 Semibold" panose="020B07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 Semibold" panose="020B07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 Semibold" panose="020B07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 Semibold" panose="020B07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0" y="995651"/>
            <a:ext cx="91440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4000" b="1" dirty="0" smtClean="0">
                <a:solidFill>
                  <a:srgbClr val="FF0000"/>
                </a:solidFill>
              </a:rPr>
              <a:t>Situation </a:t>
            </a:r>
            <a:r>
              <a:rPr lang="de-DE" altLang="de-DE" sz="4000" b="1" dirty="0">
                <a:solidFill>
                  <a:srgbClr val="FF0000"/>
                </a:solidFill>
              </a:rPr>
              <a:t>auf dem </a:t>
            </a:r>
            <a:r>
              <a:rPr lang="de-DE" altLang="de-DE" sz="4000" b="1" dirty="0" smtClean="0">
                <a:solidFill>
                  <a:srgbClr val="FF0000"/>
                </a:solidFill>
              </a:rPr>
              <a:t>Bodenmarkt</a:t>
            </a:r>
            <a:endParaRPr lang="de-DE" altLang="de-DE" sz="40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4000" b="1" dirty="0"/>
              <a:t>Handlungsbedarf und Handlungsmöglichkeiten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800" b="1" i="1" dirty="0" smtClean="0"/>
              <a:t>Ausschuss landwirtschaftliches Bodenrecht 24.09.2018, Goslar</a:t>
            </a:r>
            <a:br>
              <a:rPr lang="de-DE" altLang="de-DE" sz="2800" b="1" i="1" dirty="0" smtClean="0"/>
            </a:br>
            <a:endParaRPr lang="de-DE" altLang="de-DE" sz="1400" b="1" i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000" b="1" i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 smtClean="0"/>
              <a:t>Bernhard Kübler </a:t>
            </a:r>
            <a:r>
              <a:rPr lang="de-DE" altLang="de-DE" sz="900" b="1" dirty="0" smtClean="0"/>
              <a:t>(Basis </a:t>
            </a:r>
            <a:r>
              <a:rPr lang="de-DE" altLang="de-DE" sz="900" b="1" smtClean="0"/>
              <a:t>Vortrag Goetz BLG, </a:t>
            </a:r>
            <a:r>
              <a:rPr lang="de-DE" altLang="de-DE" sz="900" b="1" dirty="0" smtClean="0"/>
              <a:t>Agrarbündnis Workshop Kassel 2017)</a:t>
            </a:r>
            <a:endParaRPr lang="de-DE" altLang="de-DE" sz="9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b="1" i="1" dirty="0"/>
          </a:p>
        </p:txBody>
      </p:sp>
    </p:spTree>
    <p:extLst>
      <p:ext uri="{BB962C8B-B14F-4D97-AF65-F5344CB8AC3E}">
        <p14:creationId xmlns:p14="http://schemas.microsoft.com/office/powerpoint/2010/main" val="274800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727200" y="389105"/>
            <a:ext cx="10515600" cy="62716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r>
              <a:rPr lang="de-DE" altLang="de-DE" sz="3600" b="1" dirty="0" smtClean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Situation auf dem Bodenmarkt</a:t>
            </a:r>
            <a:endParaRPr lang="de-DE" sz="3600" dirty="0"/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520757276"/>
              </p:ext>
            </p:extLst>
          </p:nvPr>
        </p:nvGraphicFramePr>
        <p:xfrm>
          <a:off x="1426464" y="2195131"/>
          <a:ext cx="7344537" cy="4031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220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727200" y="389105"/>
            <a:ext cx="10515600" cy="62716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r>
              <a:rPr lang="de-DE" altLang="de-DE" sz="3600" b="1" dirty="0" smtClean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Situation auf dem Bodenmarkt</a:t>
            </a:r>
            <a:endParaRPr lang="de-DE" sz="3600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670899572"/>
              </p:ext>
            </p:extLst>
          </p:nvPr>
        </p:nvGraphicFramePr>
        <p:xfrm>
          <a:off x="1371600" y="1713738"/>
          <a:ext cx="7095744" cy="4623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51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04800" y="1711569"/>
            <a:ext cx="11453445" cy="552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de-DE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Ursachen</a:t>
            </a:r>
            <a:r>
              <a:rPr lang="de-DE" sz="2800" b="1" dirty="0">
                <a:ea typeface="Calibri" panose="020F0502020204030204" pitchFamily="34" charset="0"/>
                <a:cs typeface="Arial" panose="020B0604020202020204" pitchFamily="34" charset="0"/>
              </a:rPr>
              <a:t> für die </a:t>
            </a:r>
            <a:r>
              <a:rPr lang="de-DE" sz="2800" dirty="0">
                <a:ea typeface="Calibri" panose="020F0502020204030204" pitchFamily="34" charset="0"/>
                <a:cs typeface="Arial" panose="020B0604020202020204" pitchFamily="34" charset="0"/>
              </a:rPr>
              <a:t>(Pacht- und) </a:t>
            </a:r>
            <a:r>
              <a:rPr lang="de-DE" sz="2800" b="1" dirty="0">
                <a:ea typeface="Calibri" panose="020F0502020204030204" pitchFamily="34" charset="0"/>
                <a:cs typeface="Arial" panose="020B0604020202020204" pitchFamily="34" charset="0"/>
              </a:rPr>
              <a:t>Bodenpreisentwicklung  </a:t>
            </a:r>
            <a:endParaRPr lang="de-DE" sz="2800" b="1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defRPr/>
            </a:pPr>
            <a:r>
              <a:rPr lang="de-DE" sz="2000" dirty="0" smtClean="0"/>
              <a:t>● </a:t>
            </a:r>
            <a:r>
              <a:rPr lang="de-DE" sz="2000" b="1" dirty="0"/>
              <a:t>Kapitalmarktkrise</a:t>
            </a:r>
            <a:r>
              <a:rPr lang="de-DE" sz="2000" dirty="0"/>
              <a:t>, Flucht in die Sachwerte durch Landwirte und Nichtlandwirte </a:t>
            </a:r>
          </a:p>
          <a:p>
            <a:pPr>
              <a:spcAft>
                <a:spcPts val="600"/>
              </a:spcAft>
              <a:defRPr/>
            </a:pPr>
            <a:r>
              <a:rPr lang="de-DE" sz="2000" dirty="0"/>
              <a:t>Niedrige Zinsen, Entwicklungen an den Nahrungsmitteln- und Rohstoffmärkten, EU-Beihilfen </a:t>
            </a:r>
          </a:p>
          <a:p>
            <a:pPr>
              <a:defRPr/>
            </a:pPr>
            <a:r>
              <a:rPr lang="de-DE" sz="2000" b="1" i="1" dirty="0"/>
              <a:t>„hausgemacht“ in D:</a:t>
            </a:r>
            <a:endParaRPr lang="de-DE" sz="2000" dirty="0"/>
          </a:p>
          <a:p>
            <a:pPr>
              <a:spcAft>
                <a:spcPts val="600"/>
              </a:spcAft>
              <a:defRPr/>
            </a:pPr>
            <a:r>
              <a:rPr lang="de-DE" sz="2000" dirty="0"/>
              <a:t>● </a:t>
            </a:r>
            <a:r>
              <a:rPr lang="de-DE" sz="2000" b="1" dirty="0"/>
              <a:t>EEG</a:t>
            </a:r>
            <a:r>
              <a:rPr lang="de-DE" sz="2000" dirty="0"/>
              <a:t> Erneuerbare </a:t>
            </a:r>
            <a:r>
              <a:rPr lang="de-DE" sz="2000" dirty="0" err="1"/>
              <a:t>Energiengesetz</a:t>
            </a:r>
            <a:r>
              <a:rPr lang="de-DE" sz="2000" dirty="0"/>
              <a:t> – Flächenkonkurrenz Veredlung/Biomasse  </a:t>
            </a:r>
          </a:p>
          <a:p>
            <a:pPr>
              <a:defRPr/>
            </a:pPr>
            <a:r>
              <a:rPr lang="de-DE" sz="2000" dirty="0"/>
              <a:t>● </a:t>
            </a:r>
            <a:r>
              <a:rPr lang="de-DE" sz="2000" b="1" dirty="0"/>
              <a:t>Flächenprivatisierungspolitik</a:t>
            </a:r>
            <a:r>
              <a:rPr lang="de-DE" sz="2000" dirty="0"/>
              <a:t> in den ostdeutschen Ländern durch den </a:t>
            </a:r>
            <a:r>
              <a:rPr lang="de-DE" sz="2000" dirty="0" smtClean="0"/>
              <a:t>Bund,</a:t>
            </a:r>
            <a:br>
              <a:rPr lang="de-DE" sz="2000" dirty="0" smtClean="0"/>
            </a:br>
            <a:r>
              <a:rPr lang="de-DE" sz="2000" dirty="0" smtClean="0"/>
              <a:t>    fiskalpolitisch </a:t>
            </a:r>
            <a:r>
              <a:rPr lang="de-DE" sz="2000" dirty="0"/>
              <a:t>ausgerichtet, Ausschreibungspraxis, „Fläche nur einmal am Markt“ </a:t>
            </a:r>
          </a:p>
          <a:p>
            <a:pPr>
              <a:spcAft>
                <a:spcPts val="600"/>
              </a:spcAft>
              <a:defRPr/>
            </a:pPr>
            <a:r>
              <a:rPr lang="de-DE" sz="2000" dirty="0"/>
              <a:t>● </a:t>
            </a:r>
            <a:r>
              <a:rPr lang="de-DE" sz="2000" b="1" dirty="0"/>
              <a:t>Außerlandwirtschaftliche Flächeninanspruchnahme</a:t>
            </a:r>
            <a:r>
              <a:rPr lang="de-DE" sz="2000" dirty="0"/>
              <a:t> (Eingriff / Ausgleich)</a:t>
            </a:r>
          </a:p>
          <a:p>
            <a:pPr>
              <a:defRPr/>
            </a:pPr>
            <a:r>
              <a:rPr lang="de-DE" sz="20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Feststellung:</a:t>
            </a:r>
          </a:p>
          <a:p>
            <a:pPr>
              <a:defRPr/>
            </a:pPr>
            <a:r>
              <a:rPr lang="de-DE" sz="20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Landwirtschaftliche Betriebe haben zunehmend </a:t>
            </a:r>
            <a:r>
              <a:rPr lang="de-DE" sz="20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(wirtschaftliche) </a:t>
            </a:r>
            <a:r>
              <a:rPr lang="de-DE" sz="20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Probleme, </a:t>
            </a:r>
            <a:r>
              <a:rPr lang="de-DE" sz="20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die aus ihrer Betriebsfläche an den Markt kommenden Pachtflächen oder Ersatzflächen zu kaufen! </a:t>
            </a:r>
            <a:r>
              <a:rPr lang="de-DE" sz="20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de-DE" sz="20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20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de-DE" sz="20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2400" b="1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= Gefährdung der Agrarstruktur      	Ruf: Reform des Bodenrechts</a:t>
            </a:r>
          </a:p>
          <a:p>
            <a:pPr>
              <a:defRPr/>
            </a:pPr>
            <a:endParaRPr lang="de-DE" sz="800" b="1" dirty="0">
              <a:latin typeface="+mj-lt"/>
            </a:endParaRPr>
          </a:p>
          <a:p>
            <a:pPr>
              <a:defRPr/>
            </a:pPr>
            <a:r>
              <a:rPr lang="de-DE" sz="1600" b="1" dirty="0"/>
              <a:t> </a:t>
            </a:r>
            <a:endParaRPr lang="de-DE" sz="1600" dirty="0"/>
          </a:p>
          <a:p>
            <a:pPr>
              <a:defRPr/>
            </a:pPr>
            <a:r>
              <a:rPr lang="de-DE" sz="1600" b="1" dirty="0"/>
              <a:t/>
            </a:r>
            <a:br>
              <a:rPr lang="de-DE" sz="1600" b="1" dirty="0"/>
            </a:br>
            <a:endParaRPr lang="de-DE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el 4"/>
          <p:cNvSpPr txBox="1">
            <a:spLocks/>
          </p:cNvSpPr>
          <p:nvPr/>
        </p:nvSpPr>
        <p:spPr>
          <a:xfrm>
            <a:off x="727200" y="389105"/>
            <a:ext cx="10515600" cy="62716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r>
              <a:rPr lang="de-DE" altLang="de-DE" sz="3600" b="1" dirty="0" smtClean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Mögliche Ursachen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71692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04800" y="1711569"/>
            <a:ext cx="11453445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de-DE" sz="3200" b="1" dirty="0" smtClean="0">
                <a:ea typeface="Calibri" panose="020F0502020204030204" pitchFamily="34" charset="0"/>
                <a:cs typeface="Arial" panose="020B0604020202020204" pitchFamily="34" charset="0"/>
              </a:rPr>
              <a:t>Handlungsmöglichkeiten</a:t>
            </a:r>
            <a:endParaRPr lang="de-DE" sz="2400" b="1" dirty="0"/>
          </a:p>
          <a:p>
            <a:pPr>
              <a:defRPr/>
            </a:pPr>
            <a:r>
              <a:rPr lang="de-DE" sz="2400" b="1" dirty="0"/>
              <a:t> </a:t>
            </a:r>
            <a:endParaRPr lang="de-DE" sz="2400" dirty="0"/>
          </a:p>
          <a:p>
            <a:pPr>
              <a:defRPr/>
            </a:pPr>
            <a:r>
              <a:rPr lang="de-DE" sz="2400" b="1" dirty="0" smtClean="0"/>
              <a:t>Analyse </a:t>
            </a:r>
            <a:r>
              <a:rPr lang="de-DE" sz="2400" b="1" dirty="0"/>
              <a:t>	</a:t>
            </a:r>
            <a:r>
              <a:rPr lang="de-DE" sz="2400" b="1" dirty="0" smtClean="0"/>
              <a:t>	- </a:t>
            </a:r>
            <a:r>
              <a:rPr lang="de-DE" sz="2400" b="1" dirty="0"/>
              <a:t>des Vollzuges  </a:t>
            </a:r>
            <a:r>
              <a:rPr lang="de-DE" sz="2400" dirty="0"/>
              <a:t>(Ablauf, Defizite, Verbesserungen </a:t>
            </a:r>
            <a:r>
              <a:rPr lang="de-DE" sz="2400" dirty="0" smtClean="0"/>
              <a:t>…)</a:t>
            </a:r>
            <a:r>
              <a:rPr lang="de-DE" sz="2400" b="1" dirty="0"/>
              <a:t/>
            </a:r>
            <a:br>
              <a:rPr lang="de-DE" sz="2400" b="1" dirty="0"/>
            </a:br>
            <a:r>
              <a:rPr lang="de-DE" sz="2400" b="1" dirty="0"/>
              <a:t>			</a:t>
            </a:r>
            <a:r>
              <a:rPr lang="de-DE" sz="2400" b="1" dirty="0" smtClean="0"/>
              <a:t>- </a:t>
            </a:r>
            <a:r>
              <a:rPr lang="de-DE" sz="2400" b="1" dirty="0"/>
              <a:t>des </a:t>
            </a:r>
            <a:r>
              <a:rPr lang="de-DE" sz="2400" b="1" dirty="0" smtClean="0"/>
              <a:t>bodenpolitischen Ordnungsrahmens</a:t>
            </a:r>
          </a:p>
          <a:p>
            <a:pPr>
              <a:defRPr/>
            </a:pPr>
            <a:r>
              <a:rPr lang="de-DE" sz="2400" b="1" dirty="0" smtClean="0"/>
              <a:t> </a:t>
            </a:r>
            <a:endParaRPr lang="de-DE" sz="2400" dirty="0"/>
          </a:p>
          <a:p>
            <a:pPr>
              <a:defRPr/>
            </a:pPr>
            <a:r>
              <a:rPr lang="de-DE" sz="2400" b="1" dirty="0"/>
              <a:t>Rechtlich:  ist </a:t>
            </a:r>
            <a:r>
              <a:rPr lang="de-DE" sz="2400" b="1" dirty="0" smtClean="0"/>
              <a:t>Änderung verfassungskonform </a:t>
            </a:r>
            <a:r>
              <a:rPr lang="de-DE" sz="2400" b="1" dirty="0"/>
              <a:t>und auch </a:t>
            </a:r>
            <a:r>
              <a:rPr lang="de-DE" sz="2400" b="1" dirty="0" smtClean="0"/>
              <a:t>EU–rechtskonform?</a:t>
            </a:r>
          </a:p>
          <a:p>
            <a:pPr>
              <a:defRPr/>
            </a:pPr>
            <a:endParaRPr lang="de-DE" sz="2400" dirty="0"/>
          </a:p>
          <a:p>
            <a:pPr>
              <a:defRPr/>
            </a:pPr>
            <a:r>
              <a:rPr lang="de-DE" sz="2400" dirty="0" smtClean="0"/>
              <a:t>Ergebnisse BLG Gutachten:</a:t>
            </a:r>
            <a:br>
              <a:rPr lang="de-DE" sz="2400" dirty="0" smtClean="0"/>
            </a:br>
            <a:r>
              <a:rPr lang="de-DE" sz="2400" dirty="0" smtClean="0"/>
              <a:t> </a:t>
            </a:r>
            <a:r>
              <a:rPr lang="de-DE" sz="2400" dirty="0"/>
              <a:t>Ja, konform; bei weiterer Zunahme der Ausnahmen Legitimation beachten!</a:t>
            </a:r>
            <a:br>
              <a:rPr lang="de-DE" sz="2400" dirty="0"/>
            </a:br>
            <a:r>
              <a:rPr lang="de-DE" sz="2400" dirty="0"/>
              <a:t>	Vollzug verbessern / untergesetzliche/ gesetzliche Anpassungen (wie ASVG)  </a:t>
            </a:r>
          </a:p>
          <a:p>
            <a:pPr>
              <a:defRPr/>
            </a:pPr>
            <a:r>
              <a:rPr lang="de-DE" sz="2400" dirty="0"/>
              <a:t>	Es besteht noch Spielraum für Regelungen </a:t>
            </a:r>
          </a:p>
          <a:p>
            <a:pPr>
              <a:defRPr/>
            </a:pPr>
            <a:r>
              <a:rPr lang="de-DE" sz="1600" b="1" dirty="0"/>
              <a:t/>
            </a:r>
            <a:br>
              <a:rPr lang="de-DE" sz="1600" b="1" dirty="0"/>
            </a:br>
            <a:endParaRPr lang="de-DE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el 4"/>
          <p:cNvSpPr txBox="1">
            <a:spLocks/>
          </p:cNvSpPr>
          <p:nvPr/>
        </p:nvSpPr>
        <p:spPr>
          <a:xfrm>
            <a:off x="727200" y="389105"/>
            <a:ext cx="10515600" cy="62716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r>
              <a:rPr lang="de-DE" altLang="de-DE" sz="3600" b="1" dirty="0" smtClean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Was kann man tun ?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02985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04800" y="1711569"/>
            <a:ext cx="11453445" cy="718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de-DE" sz="4000" b="1" dirty="0" smtClean="0">
                <a:ea typeface="Calibri" panose="020F0502020204030204" pitchFamily="34" charset="0"/>
                <a:cs typeface="Arial" panose="020B0604020202020204" pitchFamily="34" charset="0"/>
              </a:rPr>
              <a:t>Vollzogene Handlungsmöglichkeiten</a:t>
            </a:r>
            <a:endParaRPr lang="de-DE" sz="4000" b="1" dirty="0"/>
          </a:p>
          <a:p>
            <a:pPr>
              <a:defRPr/>
            </a:pPr>
            <a:r>
              <a:rPr lang="de-DE" sz="2400" b="1" dirty="0"/>
              <a:t> 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800" b="1" dirty="0" smtClean="0"/>
              <a:t>EEG Förderung angepasst</a:t>
            </a:r>
            <a:br>
              <a:rPr lang="de-DE" sz="2800" b="1" dirty="0" smtClean="0"/>
            </a:br>
            <a:r>
              <a:rPr lang="de-DE" sz="2000" b="1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800" b="1" dirty="0" smtClean="0"/>
              <a:t>Flächenprivatisierungspolitik BVVG </a:t>
            </a:r>
            <a:r>
              <a:rPr lang="de-DE" sz="2800" b="1" dirty="0" smtClean="0"/>
              <a:t>angepasst</a:t>
            </a:r>
            <a:br>
              <a:rPr lang="de-DE" sz="2800" b="1" dirty="0" smtClean="0"/>
            </a:br>
            <a:endParaRPr lang="de-DE" sz="2000" b="1" dirty="0" smtClean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800" b="1" dirty="0" smtClean="0"/>
              <a:t>Stärkung der </a:t>
            </a:r>
            <a:r>
              <a:rPr lang="de-DE" sz="2800" b="1" dirty="0"/>
              <a:t>I</a:t>
            </a:r>
            <a:r>
              <a:rPr lang="de-DE" sz="2800" b="1" dirty="0" smtClean="0"/>
              <a:t>nnenentwicklung im </a:t>
            </a:r>
            <a:r>
              <a:rPr lang="de-DE" sz="2800" b="1" dirty="0" err="1" smtClean="0"/>
              <a:t>BBauG</a:t>
            </a:r>
            <a:r>
              <a:rPr lang="de-DE" sz="2800" b="1" dirty="0" smtClean="0"/>
              <a:t/>
            </a:r>
            <a:br>
              <a:rPr lang="de-DE" sz="2800" b="1" dirty="0" smtClean="0"/>
            </a:br>
            <a:endParaRPr lang="de-DE" sz="2000" b="1" dirty="0" smtClean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800" b="1" dirty="0"/>
              <a:t>Außerlandwirtschaftliche </a:t>
            </a:r>
            <a:r>
              <a:rPr lang="de-DE" sz="2800" b="1" dirty="0" smtClean="0"/>
              <a:t>Flächeninanspruchnahme bei Eingriffs- Ausgleichregelung minimiert </a:t>
            </a:r>
            <a:br>
              <a:rPr lang="de-DE" sz="2800" b="1" dirty="0" smtClean="0"/>
            </a:br>
            <a:r>
              <a:rPr lang="de-DE" sz="2000" b="1" dirty="0" smtClean="0"/>
              <a:t>(in Bundesländern durch </a:t>
            </a:r>
            <a:r>
              <a:rPr lang="de-DE" sz="2000" b="1" dirty="0" err="1" smtClean="0"/>
              <a:t>KompensationsVOen</a:t>
            </a:r>
            <a:r>
              <a:rPr lang="de-DE" sz="2000" b="1" dirty="0" smtClean="0"/>
              <a:t>, im Bund gescheitert)</a:t>
            </a:r>
            <a:r>
              <a:rPr lang="de-DE" sz="2800" b="1" dirty="0" smtClean="0"/>
              <a:t/>
            </a:r>
            <a:br>
              <a:rPr lang="de-DE" sz="2800" b="1" dirty="0" smtClean="0"/>
            </a:br>
            <a:endParaRPr lang="de-DE" sz="2800" b="1" dirty="0" smtClean="0"/>
          </a:p>
          <a:p>
            <a:pPr>
              <a:defRPr/>
            </a:pPr>
            <a:endParaRPr lang="de-DE" sz="2400" b="1" dirty="0"/>
          </a:p>
          <a:p>
            <a:pPr>
              <a:defRPr/>
            </a:pPr>
            <a:r>
              <a:rPr lang="de-DE" sz="2400" b="1" dirty="0" smtClean="0"/>
              <a:t>			</a:t>
            </a:r>
            <a:br>
              <a:rPr lang="de-DE" sz="2400" b="1" dirty="0" smtClean="0"/>
            </a:br>
            <a:endParaRPr lang="de-DE" sz="2400" b="1" dirty="0" smtClean="0"/>
          </a:p>
          <a:p>
            <a:pPr>
              <a:defRPr/>
            </a:pPr>
            <a:r>
              <a:rPr lang="de-DE" sz="2400" b="1" dirty="0" smtClean="0"/>
              <a:t/>
            </a:r>
            <a:br>
              <a:rPr lang="de-DE" sz="2400" b="1" dirty="0" smtClean="0"/>
            </a:br>
            <a:r>
              <a:rPr lang="de-DE" sz="1600" b="1" dirty="0"/>
              <a:t/>
            </a:r>
            <a:br>
              <a:rPr lang="de-DE" sz="1600" b="1" dirty="0"/>
            </a:br>
            <a:endParaRPr lang="de-DE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el 4"/>
          <p:cNvSpPr txBox="1">
            <a:spLocks/>
          </p:cNvSpPr>
          <p:nvPr/>
        </p:nvSpPr>
        <p:spPr>
          <a:xfrm>
            <a:off x="727200" y="389105"/>
            <a:ext cx="10515600" cy="62716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r>
              <a:rPr lang="de-DE" altLang="de-DE" sz="3600" b="1" dirty="0" smtClean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Was kann man tun ?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28930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04800" y="1711569"/>
            <a:ext cx="11453445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de-DE" sz="4000" b="1" dirty="0" smtClean="0">
                <a:ea typeface="Calibri" panose="020F0502020204030204" pitchFamily="34" charset="0"/>
                <a:cs typeface="Arial" panose="020B0604020202020204" pitchFamily="34" charset="0"/>
              </a:rPr>
              <a:t>Handlungsmöglichkeiten</a:t>
            </a:r>
            <a:endParaRPr lang="de-DE" sz="4000" b="1" dirty="0"/>
          </a:p>
          <a:p>
            <a:pPr>
              <a:defRPr/>
            </a:pPr>
            <a:r>
              <a:rPr lang="de-DE" sz="2400" b="1" dirty="0"/>
              <a:t> 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800" b="1" dirty="0" smtClean="0"/>
              <a:t>Vereinheitlichung </a:t>
            </a:r>
            <a:r>
              <a:rPr lang="de-DE" sz="2800" b="1" dirty="0"/>
              <a:t>der Rechtsanwendung in den Bundesländern</a:t>
            </a:r>
            <a:r>
              <a:rPr lang="de-DE" sz="2800" b="1" dirty="0" smtClean="0"/>
              <a:t/>
            </a:r>
            <a:br>
              <a:rPr lang="de-DE" sz="2800" b="1" dirty="0" smtClean="0"/>
            </a:br>
            <a:endParaRPr lang="de-DE" sz="2800" b="1" dirty="0" smtClean="0"/>
          </a:p>
          <a:p>
            <a:pPr>
              <a:defRPr/>
            </a:pPr>
            <a:r>
              <a:rPr lang="de-DE" sz="2400" b="1" dirty="0" smtClean="0"/>
              <a:t>	Analyse Rechtsanwendung</a:t>
            </a:r>
            <a:br>
              <a:rPr lang="de-DE" sz="2400" b="1" dirty="0" smtClean="0"/>
            </a:br>
            <a:r>
              <a:rPr lang="de-DE" sz="2400" b="1" dirty="0" smtClean="0"/>
              <a:t>	und bundesweite, einheitliche und transparente Darstellung der Rechtsprechung</a:t>
            </a:r>
          </a:p>
          <a:p>
            <a:pPr>
              <a:defRPr/>
            </a:pPr>
            <a:endParaRPr lang="de-DE" sz="2400" b="1" dirty="0"/>
          </a:p>
          <a:p>
            <a:pPr>
              <a:defRPr/>
            </a:pPr>
            <a:r>
              <a:rPr lang="de-DE" sz="2400" b="1" dirty="0" smtClean="0"/>
              <a:t>	z.B. standardisierte Urteilsammlung (OLG und BGH) z.B. wie bei 				Flurneuordnung </a:t>
            </a:r>
            <a:r>
              <a:rPr lang="de-DE" sz="2400" b="1" dirty="0" err="1" smtClean="0"/>
              <a:t>RzF</a:t>
            </a:r>
            <a:endParaRPr lang="de-DE" sz="2400" b="1" dirty="0" smtClean="0"/>
          </a:p>
          <a:p>
            <a:pPr>
              <a:defRPr/>
            </a:pPr>
            <a:r>
              <a:rPr lang="de-DE" sz="2400" b="1" dirty="0" smtClean="0"/>
              <a:t/>
            </a:r>
            <a:br>
              <a:rPr lang="de-DE" sz="2400" b="1" dirty="0" smtClean="0"/>
            </a:br>
            <a:endParaRPr lang="de-DE" sz="2400" b="1" dirty="0" smtClean="0"/>
          </a:p>
          <a:p>
            <a:pPr>
              <a:defRPr/>
            </a:pPr>
            <a:r>
              <a:rPr lang="de-DE" sz="2400" b="1" dirty="0" smtClean="0"/>
              <a:t/>
            </a:r>
            <a:br>
              <a:rPr lang="de-DE" sz="2400" b="1" dirty="0" smtClean="0"/>
            </a:br>
            <a:r>
              <a:rPr lang="de-DE" sz="1600" b="1" dirty="0"/>
              <a:t/>
            </a:r>
            <a:br>
              <a:rPr lang="de-DE" sz="1600" b="1" dirty="0"/>
            </a:br>
            <a:endParaRPr lang="de-DE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el 4"/>
          <p:cNvSpPr txBox="1">
            <a:spLocks/>
          </p:cNvSpPr>
          <p:nvPr/>
        </p:nvSpPr>
        <p:spPr>
          <a:xfrm>
            <a:off x="727200" y="389105"/>
            <a:ext cx="10515600" cy="62716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r>
              <a:rPr lang="de-DE" altLang="de-DE" sz="3600" b="1" dirty="0" smtClean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Was kann man tun ?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22875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04800" y="1711569"/>
            <a:ext cx="11453445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de-DE" sz="4000" b="1" dirty="0" smtClean="0">
                <a:ea typeface="Calibri" panose="020F0502020204030204" pitchFamily="34" charset="0"/>
                <a:cs typeface="Arial" panose="020B0604020202020204" pitchFamily="34" charset="0"/>
              </a:rPr>
              <a:t>Handlungsmöglichkeiten</a:t>
            </a:r>
          </a:p>
          <a:p>
            <a:pPr>
              <a:spcAft>
                <a:spcPts val="600"/>
              </a:spcAft>
              <a:defRPr/>
            </a:pPr>
            <a:r>
              <a:rPr lang="de-DE" sz="1400" b="1" dirty="0"/>
              <a:t> </a:t>
            </a:r>
            <a:endParaRPr lang="de-DE" sz="1400" dirty="0"/>
          </a:p>
          <a:p>
            <a:pPr>
              <a:defRPr/>
            </a:pPr>
            <a:r>
              <a:rPr lang="de-DE" sz="2800" b="1" dirty="0"/>
              <a:t>Abbau von Vollzugsdefiziten in den </a:t>
            </a:r>
            <a:r>
              <a:rPr lang="de-DE" sz="2800" b="1" dirty="0" smtClean="0"/>
              <a:t>Bundesländern</a:t>
            </a:r>
            <a:br>
              <a:rPr lang="de-DE" sz="2800" b="1" dirty="0" smtClean="0"/>
            </a:br>
            <a:endParaRPr lang="de-DE" sz="2800" b="1" dirty="0" smtClean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400" b="1" dirty="0" smtClean="0"/>
              <a:t>Liegen systematische Erhebungen und transparente Statistiken über Verwaltungsvollzug vor ?</a:t>
            </a:r>
            <a:br>
              <a:rPr lang="de-DE" sz="2400" b="1" dirty="0" smtClean="0"/>
            </a:br>
            <a:endParaRPr lang="de-DE" sz="2400" b="1" dirty="0" smtClean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400" b="1" dirty="0" smtClean="0"/>
              <a:t>Einheitliche, aggregierte  Kaufpreissammlungen</a:t>
            </a:r>
            <a:br>
              <a:rPr lang="de-DE" sz="2400" b="1" dirty="0" smtClean="0"/>
            </a:br>
            <a:endParaRPr lang="de-DE" sz="2400" b="1" dirty="0" smtClean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400" b="1" dirty="0" smtClean="0"/>
              <a:t>Systematische Schulungen und Informationen der Beteiligten</a:t>
            </a:r>
            <a:br>
              <a:rPr lang="de-DE" sz="2400" b="1" dirty="0" smtClean="0"/>
            </a:br>
            <a:r>
              <a:rPr lang="de-DE" sz="2400" b="1" dirty="0" smtClean="0"/>
              <a:t>von Verwaltung bis zu Landwirtschaftsrichtern</a:t>
            </a:r>
            <a:endParaRPr lang="de-DE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el 4"/>
          <p:cNvSpPr txBox="1">
            <a:spLocks/>
          </p:cNvSpPr>
          <p:nvPr/>
        </p:nvSpPr>
        <p:spPr>
          <a:xfrm>
            <a:off x="727200" y="389105"/>
            <a:ext cx="10515600" cy="62716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r>
              <a:rPr lang="de-DE" altLang="de-DE" sz="3600" b="1" dirty="0" smtClean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Was kann man tun ?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14803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04800" y="1711569"/>
            <a:ext cx="11453445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de-DE" sz="4000" b="1" dirty="0" smtClean="0">
                <a:ea typeface="Calibri" panose="020F0502020204030204" pitchFamily="34" charset="0"/>
                <a:cs typeface="Arial" panose="020B0604020202020204" pitchFamily="34" charset="0"/>
              </a:rPr>
              <a:t>Handlungsmöglichkeiten</a:t>
            </a:r>
          </a:p>
          <a:p>
            <a:pPr>
              <a:spcAft>
                <a:spcPts val="600"/>
              </a:spcAft>
              <a:defRPr/>
            </a:pPr>
            <a:r>
              <a:rPr lang="de-DE" sz="1400" b="1" dirty="0"/>
              <a:t> </a:t>
            </a:r>
            <a:endParaRPr lang="de-DE" sz="1400" dirty="0"/>
          </a:p>
          <a:p>
            <a:pPr>
              <a:defRPr/>
            </a:pPr>
            <a:r>
              <a:rPr lang="de-DE" sz="2800" b="1" dirty="0" smtClean="0"/>
              <a:t>Unmittelbare legislative Initiativen auf Ebene Bundesländer</a:t>
            </a:r>
          </a:p>
          <a:p>
            <a:pPr>
              <a:defRPr/>
            </a:pPr>
            <a:endParaRPr lang="de-DE" sz="2800" b="1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400" b="1" dirty="0" smtClean="0"/>
              <a:t>Sachsen-Anhalt 2016 Entwurf Agrarstrukturverbesserungsgesetz</a:t>
            </a:r>
            <a:br>
              <a:rPr lang="de-DE" sz="2400" b="1" dirty="0" smtClean="0"/>
            </a:br>
            <a:r>
              <a:rPr lang="de-DE" sz="2400" b="1" dirty="0" smtClean="0"/>
              <a:t>Neuer Entwurf 2018 in Arbeit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400" b="1" dirty="0" smtClean="0"/>
              <a:t>Niedersachsen 2017 Entwurf Agrarstruktursicherungsgesetz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400" b="1" dirty="0" smtClean="0"/>
              <a:t>Mecklenburg-Vorpommern Entwurf Eckpunkte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400" b="1" dirty="0" smtClean="0"/>
              <a:t>Brandenburg Entwurf angekündigt</a:t>
            </a:r>
            <a:br>
              <a:rPr lang="de-DE" sz="2400" b="1" dirty="0" smtClean="0"/>
            </a:br>
            <a:endParaRPr lang="de-DE" sz="2400" b="1" dirty="0" smtClean="0"/>
          </a:p>
          <a:p>
            <a:pPr>
              <a:defRPr/>
            </a:pPr>
            <a:r>
              <a:rPr lang="de-DE" sz="2800" b="1" dirty="0" smtClean="0"/>
              <a:t>Hilfestellung und Koordination durch den Bund angeboten</a:t>
            </a:r>
          </a:p>
        </p:txBody>
      </p:sp>
      <p:sp>
        <p:nvSpPr>
          <p:cNvPr id="4" name="Titel 4"/>
          <p:cNvSpPr txBox="1">
            <a:spLocks/>
          </p:cNvSpPr>
          <p:nvPr/>
        </p:nvSpPr>
        <p:spPr>
          <a:xfrm>
            <a:off x="727200" y="389105"/>
            <a:ext cx="10515600" cy="62716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r>
              <a:rPr lang="de-DE" altLang="de-DE" sz="3600" b="1" dirty="0" smtClean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Was kann man tun ?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64032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04800" y="1711569"/>
            <a:ext cx="1145344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de-DE" sz="4000" b="1" dirty="0" smtClean="0">
                <a:ea typeface="Calibri" panose="020F0502020204030204" pitchFamily="34" charset="0"/>
                <a:cs typeface="Arial" panose="020B0604020202020204" pitchFamily="34" charset="0"/>
              </a:rPr>
              <a:t>Handlungsmöglichkeiten</a:t>
            </a:r>
          </a:p>
          <a:p>
            <a:pPr>
              <a:spcAft>
                <a:spcPts val="600"/>
              </a:spcAft>
              <a:defRPr/>
            </a:pPr>
            <a:r>
              <a:rPr lang="de-DE" sz="1400" b="1" dirty="0"/>
              <a:t> </a:t>
            </a:r>
            <a:endParaRPr lang="de-DE" sz="1400" dirty="0"/>
          </a:p>
          <a:p>
            <a:pPr>
              <a:defRPr/>
            </a:pPr>
            <a:r>
              <a:rPr lang="de-DE" sz="2800" b="1" dirty="0" smtClean="0"/>
              <a:t>Zielrichtung der Initiativen auf Ebene Bundesländer</a:t>
            </a:r>
          </a:p>
          <a:p>
            <a:pPr>
              <a:defRPr/>
            </a:pPr>
            <a:endParaRPr lang="de-DE" sz="2800" b="1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400" b="1" dirty="0" smtClean="0"/>
              <a:t>Verhinderung von Flächenkonzentration durch Obergrenzen beim Flächeneigentum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400" b="1" dirty="0" smtClean="0"/>
              <a:t>Verschärfung der Preismissbrauchsregelung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400" b="1" dirty="0" smtClean="0"/>
              <a:t>Erleichterungen für staatliche/staatsnahe Akteure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400" b="1" dirty="0" smtClean="0"/>
              <a:t>Kontrolle von </a:t>
            </a:r>
            <a:r>
              <a:rPr lang="de-DE" sz="2400" b="1" dirty="0" err="1" smtClean="0"/>
              <a:t>share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deals</a:t>
            </a:r>
            <a:endParaRPr lang="de-DE" sz="2400" b="1" dirty="0" smtClean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400" b="1" dirty="0" smtClean="0"/>
              <a:t>Stärkung der unmittelbaren Rechte der Landwirte</a:t>
            </a:r>
            <a:br>
              <a:rPr lang="de-DE" sz="2400" b="1" dirty="0" smtClean="0"/>
            </a:br>
            <a:r>
              <a:rPr lang="de-DE" sz="2400" b="1" dirty="0" smtClean="0"/>
              <a:t/>
            </a:r>
            <a:br>
              <a:rPr lang="de-DE" sz="2400" b="1" dirty="0" smtClean="0"/>
            </a:br>
            <a:r>
              <a:rPr lang="de-DE" sz="2000" b="1" dirty="0">
                <a:solidFill>
                  <a:srgbClr val="FF0000"/>
                </a:solidFill>
              </a:rPr>
              <a:t>Alle Vorschlage sind rechtlich und politisch </a:t>
            </a:r>
            <a:r>
              <a:rPr lang="de-DE" sz="2000" b="1" dirty="0" smtClean="0">
                <a:solidFill>
                  <a:srgbClr val="FF0000"/>
                </a:solidFill>
              </a:rPr>
              <a:t>umstritten und/oder </a:t>
            </a:r>
            <a:r>
              <a:rPr lang="de-DE" sz="2000" b="1" dirty="0">
                <a:solidFill>
                  <a:srgbClr val="FF0000"/>
                </a:solidFill>
              </a:rPr>
              <a:t>beinhalten Umsetzungsprobleme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de-DE" sz="2400" b="1" dirty="0" smtClean="0"/>
          </a:p>
        </p:txBody>
      </p:sp>
      <p:sp>
        <p:nvSpPr>
          <p:cNvPr id="4" name="Titel 4"/>
          <p:cNvSpPr txBox="1">
            <a:spLocks/>
          </p:cNvSpPr>
          <p:nvPr/>
        </p:nvSpPr>
        <p:spPr>
          <a:xfrm>
            <a:off x="727200" y="389105"/>
            <a:ext cx="10515600" cy="62716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r>
              <a:rPr lang="de-DE" altLang="de-DE" sz="3600" b="1" dirty="0" smtClean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Was kann man tun ?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18419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04800" y="1711569"/>
            <a:ext cx="1145344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de-DE" sz="4000" b="1" dirty="0" smtClean="0">
                <a:ea typeface="Calibri" panose="020F0502020204030204" pitchFamily="34" charset="0"/>
                <a:cs typeface="Arial" panose="020B0604020202020204" pitchFamily="34" charset="0"/>
              </a:rPr>
              <a:t>Handlungsmöglichkeiten</a:t>
            </a:r>
          </a:p>
          <a:p>
            <a:pPr>
              <a:spcAft>
                <a:spcPts val="600"/>
              </a:spcAft>
              <a:defRPr/>
            </a:pPr>
            <a:r>
              <a:rPr lang="de-DE" sz="1400" b="1" dirty="0"/>
              <a:t> </a:t>
            </a:r>
            <a:endParaRPr lang="de-DE" sz="1400" dirty="0"/>
          </a:p>
          <a:p>
            <a:pPr>
              <a:defRPr/>
            </a:pPr>
            <a:r>
              <a:rPr lang="de-DE" sz="2800" b="1" dirty="0" smtClean="0"/>
              <a:t>Mittelbare Maßnahmen auf Ebene Bund und Bundesländer angedacht</a:t>
            </a:r>
          </a:p>
          <a:p>
            <a:pPr>
              <a:defRPr/>
            </a:pPr>
            <a:endParaRPr lang="de-DE" sz="2800" b="1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800" b="1" dirty="0" smtClean="0"/>
              <a:t>Steuerrechtsänderung zur Grunderwerbsteuer beim Share Deal und beim Bodenzwischenerwerb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800" b="1" dirty="0" smtClean="0"/>
              <a:t>Initiative zur Erweiterung des § 6 b EStG aus Bayern und im Koalitionsvertrag Bund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800" b="1" dirty="0" smtClean="0"/>
              <a:t>Themensammlung Bund-Länder-AG</a:t>
            </a:r>
          </a:p>
        </p:txBody>
      </p:sp>
      <p:sp>
        <p:nvSpPr>
          <p:cNvPr id="4" name="Titel 4"/>
          <p:cNvSpPr txBox="1">
            <a:spLocks/>
          </p:cNvSpPr>
          <p:nvPr/>
        </p:nvSpPr>
        <p:spPr>
          <a:xfrm>
            <a:off x="727200" y="389105"/>
            <a:ext cx="10515600" cy="62716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r>
              <a:rPr lang="de-DE" altLang="de-DE" sz="3600" b="1" dirty="0" smtClean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Was kann man tun ?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77350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727200" y="158401"/>
            <a:ext cx="10515600" cy="1039463"/>
          </a:xfrm>
        </p:spPr>
        <p:txBody>
          <a:bodyPr>
            <a:normAutofit/>
          </a:bodyPr>
          <a:lstStyle/>
          <a:p>
            <a:r>
              <a:rPr lang="de-DE" altLang="de-DE" sz="3600" b="1" dirty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Situation auf dem Bodenmarkt</a:t>
            </a:r>
            <a:endParaRPr lang="de-DE" sz="3600" dirty="0"/>
          </a:p>
        </p:txBody>
      </p:sp>
      <p:sp>
        <p:nvSpPr>
          <p:cNvPr id="2" name="Rechteck 1"/>
          <p:cNvSpPr/>
          <p:nvPr/>
        </p:nvSpPr>
        <p:spPr>
          <a:xfrm>
            <a:off x="1502664" y="1882773"/>
            <a:ext cx="96347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●  Bodenmarkt: Landnutzung, Akteure</a:t>
            </a:r>
            <a:b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</a:br>
            <a:endParaRPr kumimoji="0" lang="de-DE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●  Landwirtschaftlicher Pachtmarkt </a:t>
            </a:r>
            <a:b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</a:br>
            <a:endParaRPr kumimoji="0" lang="de-DE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●  Landwirtschaftlicher Bodenmarkt</a:t>
            </a:r>
            <a:b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</a:br>
            <a: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   Verkaufsfälle, Flächenumschlag, Bodenpreisentwicklung</a:t>
            </a:r>
            <a:b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</a:br>
            <a:endParaRPr kumimoji="0" lang="de-DE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●  Ursachen/Rechtspolitischer Ordnungsrahmen </a:t>
            </a:r>
            <a:b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</a:br>
            <a:endParaRPr kumimoji="0" lang="de-DE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●  Handlungsbedarf, Handlungsmöglichkeiten</a:t>
            </a:r>
            <a:endParaRPr kumimoji="0" lang="de-DE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257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04800" y="1711569"/>
            <a:ext cx="1145344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de-DE" sz="4000" b="1" dirty="0" smtClean="0">
                <a:ea typeface="Calibri" panose="020F0502020204030204" pitchFamily="34" charset="0"/>
                <a:cs typeface="Arial" panose="020B0604020202020204" pitchFamily="34" charset="0"/>
              </a:rPr>
              <a:t>Handlungsmöglichkeiten</a:t>
            </a:r>
          </a:p>
          <a:p>
            <a:pPr>
              <a:spcAft>
                <a:spcPts val="600"/>
              </a:spcAft>
              <a:defRPr/>
            </a:pPr>
            <a:r>
              <a:rPr lang="de-DE" sz="1400" b="1" dirty="0"/>
              <a:t> </a:t>
            </a:r>
            <a:endParaRPr lang="de-DE" sz="1400" dirty="0"/>
          </a:p>
          <a:p>
            <a:pPr>
              <a:defRPr/>
            </a:pPr>
            <a:r>
              <a:rPr lang="de-DE" sz="2800" b="1" dirty="0" smtClean="0"/>
              <a:t>Europäische Ebene</a:t>
            </a:r>
          </a:p>
          <a:p>
            <a:pPr>
              <a:defRPr/>
            </a:pPr>
            <a:endParaRPr lang="de-DE" sz="2800" b="1" dirty="0"/>
          </a:p>
          <a:p>
            <a:pPr>
              <a:defRPr/>
            </a:pPr>
            <a:r>
              <a:rPr lang="de-DE" sz="2800" b="1" dirty="0" smtClean="0"/>
              <a:t>Neben verschiedenen politischen Entschließungen</a:t>
            </a:r>
            <a:br>
              <a:rPr lang="de-DE" sz="2800" b="1" dirty="0" smtClean="0"/>
            </a:br>
            <a:endParaRPr lang="de-DE" sz="2800" b="1" dirty="0" smtClean="0"/>
          </a:p>
          <a:p>
            <a:pPr>
              <a:defRPr/>
            </a:pPr>
            <a:r>
              <a:rPr lang="de-DE" sz="2800" b="1" dirty="0" smtClean="0"/>
              <a:t>dürfte aus Europa wohl nur ein Handlungsrahmen (Leitplanken) </a:t>
            </a:r>
            <a:br>
              <a:rPr lang="de-DE" sz="2800" b="1" dirty="0" smtClean="0"/>
            </a:br>
            <a:r>
              <a:rPr lang="de-DE" sz="2800" b="1" dirty="0" smtClean="0"/>
              <a:t>und ggf. „nachträgliche Normenkontrolle“ von nationalen Entscheidungen kommen. </a:t>
            </a:r>
            <a:r>
              <a:rPr lang="de-DE" sz="2000" b="1" dirty="0" smtClean="0"/>
              <a:t>(Basis kann BLG Gutachten 05.03.2012 sein)</a:t>
            </a:r>
          </a:p>
        </p:txBody>
      </p:sp>
      <p:sp>
        <p:nvSpPr>
          <p:cNvPr id="4" name="Titel 4"/>
          <p:cNvSpPr txBox="1">
            <a:spLocks/>
          </p:cNvSpPr>
          <p:nvPr/>
        </p:nvSpPr>
        <p:spPr>
          <a:xfrm>
            <a:off x="727200" y="389105"/>
            <a:ext cx="10515600" cy="62716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r>
              <a:rPr lang="de-DE" altLang="de-DE" sz="3600" b="1" dirty="0" smtClean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Was kann man tun ?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96425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0" y="0"/>
            <a:ext cx="12192000" cy="5373216"/>
          </a:xfrm>
          <a:prstGeom prst="rect">
            <a:avLst/>
          </a:prstGeom>
          <a:solidFill>
            <a:srgbClr val="80B13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FFFFFF"/>
              </a:solidFill>
            </a:endParaRPr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1857994" y="912920"/>
            <a:ext cx="833755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anchor="ctr">
            <a:spAutoFit/>
          </a:bodyPr>
          <a:lstStyle>
            <a:lvl1pPr>
              <a:defRPr sz="2000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5400" dirty="0" smtClean="0">
                <a:solidFill>
                  <a:srgbClr val="FFFFFF"/>
                </a:solidFill>
                <a:latin typeface="Segoe UI Semibold" panose="020B0702040204020203" pitchFamily="34" charset="0"/>
              </a:rPr>
              <a:t>Vielen Dank für Ihre Aufmerksamkeit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5400" dirty="0">
              <a:solidFill>
                <a:srgbClr val="FFFFFF"/>
              </a:solidFill>
              <a:latin typeface="Segoe UI Semibold" panose="020B0702040204020203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800" dirty="0" smtClean="0">
                <a:solidFill>
                  <a:srgbClr val="FFFFFF"/>
                </a:solidFill>
                <a:latin typeface="Segoe UI Semibold" panose="020B0702040204020203" pitchFamily="34" charset="0"/>
              </a:rPr>
              <a:t>Bernhard Kübler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800" dirty="0" smtClean="0">
                <a:solidFill>
                  <a:srgbClr val="FFFFFF"/>
                </a:solidFill>
                <a:latin typeface="Segoe UI Semibold" panose="020B0702040204020203" pitchFamily="34" charset="0"/>
              </a:rPr>
              <a:t>Geschäftsführer der Landsiedlung Baden-Württemberg GmbH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800" dirty="0" smtClean="0">
                <a:solidFill>
                  <a:srgbClr val="FFFFFF"/>
                </a:solidFill>
                <a:latin typeface="Segoe UI Semibold" panose="020B0702040204020203" pitchFamily="34" charset="0"/>
              </a:rPr>
              <a:t>www.landsiedlung.de</a:t>
            </a:r>
            <a:endParaRPr lang="de-DE" altLang="de-DE" sz="4200" dirty="0">
              <a:solidFill>
                <a:srgbClr val="000000"/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5544" y="5598107"/>
            <a:ext cx="1996456" cy="125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89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44424" y="1809814"/>
            <a:ext cx="9144000" cy="604202"/>
          </a:xfrm>
        </p:spPr>
        <p:txBody>
          <a:bodyPr/>
          <a:lstStyle/>
          <a:p>
            <a:r>
              <a:rPr lang="de-DE" altLang="de-DE" sz="2800" b="1" dirty="0">
                <a:latin typeface="Arial" panose="020B0604020202020204" pitchFamily="34" charset="0"/>
              </a:rPr>
              <a:t>Bodenmarkt: </a:t>
            </a:r>
            <a:r>
              <a:rPr lang="de-DE" altLang="de-DE" sz="2800" b="1" dirty="0" smtClean="0">
                <a:latin typeface="Arial" panose="020B0604020202020204" pitchFamily="34" charset="0"/>
              </a:rPr>
              <a:t>Kennziffern*</a:t>
            </a:r>
            <a:endParaRPr lang="de-DE" dirty="0"/>
          </a:p>
        </p:txBody>
      </p:sp>
      <p:sp>
        <p:nvSpPr>
          <p:cNvPr id="4" name="Titel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altLang="de-DE" sz="4000" b="1" dirty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Situation auf dem Bodenmarkt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1868424" y="2740289"/>
            <a:ext cx="9268968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de-DE" altLang="de-DE" sz="2400" b="1" dirty="0" smtClean="0">
                <a:solidFill>
                  <a:srgbClr val="44546A"/>
                </a:solidFill>
              </a:rPr>
              <a:t>Deutschland: </a:t>
            </a:r>
            <a:r>
              <a:rPr lang="de-DE" altLang="de-DE" sz="2400" b="1" dirty="0">
                <a:solidFill>
                  <a:srgbClr val="44546A"/>
                </a:solidFill>
              </a:rPr>
              <a:t>35,7 Mio. Hektar  </a:t>
            </a:r>
            <a:r>
              <a:rPr lang="de-DE" altLang="de-DE" sz="2000" b="1" dirty="0">
                <a:solidFill>
                  <a:srgbClr val="44546A"/>
                </a:solidFill>
              </a:rPr>
              <a:t>	</a:t>
            </a:r>
            <a:r>
              <a:rPr lang="de-DE" altLang="de-DE" sz="2000" b="1" dirty="0" smtClean="0">
                <a:solidFill>
                  <a:srgbClr val="44546A"/>
                </a:solidFill>
              </a:rPr>
              <a:t/>
            </a:r>
            <a:br>
              <a:rPr lang="de-DE" altLang="de-DE" sz="2000" b="1" dirty="0" smtClean="0">
                <a:solidFill>
                  <a:srgbClr val="44546A"/>
                </a:solidFill>
              </a:rPr>
            </a:br>
            <a:r>
              <a:rPr lang="de-DE" altLang="de-DE" sz="2000" b="1" dirty="0" smtClean="0">
                <a:solidFill>
                  <a:srgbClr val="44546A"/>
                </a:solidFill>
              </a:rPr>
              <a:t>			</a:t>
            </a:r>
            <a:r>
              <a:rPr lang="de-DE" altLang="de-DE" sz="2400" b="1" dirty="0" smtClean="0">
                <a:solidFill>
                  <a:srgbClr val="44546A"/>
                </a:solidFill>
              </a:rPr>
              <a:t>16,7 </a:t>
            </a:r>
            <a:r>
              <a:rPr lang="de-DE" altLang="de-DE" sz="2400" b="1" dirty="0">
                <a:solidFill>
                  <a:srgbClr val="44546A"/>
                </a:solidFill>
              </a:rPr>
              <a:t>Mio. Hektar LN (51%); </a:t>
            </a:r>
          </a:p>
          <a:p>
            <a:pPr lvl="0">
              <a:spcBef>
                <a:spcPct val="0"/>
              </a:spcBef>
            </a:pPr>
            <a:r>
              <a:rPr lang="de-DE" altLang="de-DE" sz="2400" b="1" dirty="0">
                <a:solidFill>
                  <a:srgbClr val="44546A"/>
                </a:solidFill>
              </a:rPr>
              <a:t>			10,6 Mio. Hektar Wald (29,7 %)</a:t>
            </a:r>
          </a:p>
          <a:p>
            <a:pPr lvl="0">
              <a:spcBef>
                <a:spcPct val="0"/>
              </a:spcBef>
            </a:pPr>
            <a:r>
              <a:rPr lang="de-DE" altLang="de-DE" sz="2400" b="1" dirty="0">
                <a:solidFill>
                  <a:srgbClr val="44546A"/>
                </a:solidFill>
              </a:rPr>
              <a:t>			5,1 Mio. Hektar Siedlung und Verkehr (14,2 </a:t>
            </a:r>
            <a:r>
              <a:rPr lang="de-DE" altLang="de-DE" sz="2400" b="1" dirty="0" smtClean="0">
                <a:solidFill>
                  <a:srgbClr val="44546A"/>
                </a:solidFill>
              </a:rPr>
              <a:t>%)</a:t>
            </a:r>
          </a:p>
          <a:p>
            <a:pPr lvl="0">
              <a:spcBef>
                <a:spcPct val="0"/>
              </a:spcBef>
            </a:pPr>
            <a:endParaRPr lang="de-DE" altLang="de-DE" sz="1600" b="1" dirty="0">
              <a:solidFill>
                <a:srgbClr val="44546A"/>
              </a:solidFill>
            </a:endParaRPr>
          </a:p>
          <a:p>
            <a:pPr lvl="0">
              <a:spcBef>
                <a:spcPct val="0"/>
              </a:spcBef>
            </a:pPr>
            <a:endParaRPr lang="de-DE" altLang="de-DE" sz="1600" b="1" dirty="0">
              <a:solidFill>
                <a:srgbClr val="44546A"/>
              </a:solidFill>
            </a:endParaRPr>
          </a:p>
          <a:p>
            <a:pPr lvl="0" algn="ctr">
              <a:spcBef>
                <a:spcPct val="0"/>
              </a:spcBef>
            </a:pPr>
            <a:r>
              <a:rPr lang="de-DE" altLang="de-DE" sz="1600" b="1" dirty="0">
                <a:solidFill>
                  <a:srgbClr val="44546A"/>
                </a:solidFill>
              </a:rPr>
              <a:t> </a:t>
            </a:r>
            <a:endParaRPr lang="de-DE" altLang="de-DE" sz="1600" b="1" dirty="0">
              <a:solidFill>
                <a:prstClr val="black"/>
              </a:solidFill>
            </a:endParaRPr>
          </a:p>
          <a:p>
            <a:pPr lvl="0">
              <a:spcBef>
                <a:spcPct val="0"/>
              </a:spcBef>
            </a:pPr>
            <a:r>
              <a:rPr lang="de-DE" altLang="de-DE" sz="2000" b="1" dirty="0">
                <a:solidFill>
                  <a:srgbClr val="44546A"/>
                </a:solidFill>
              </a:rPr>
              <a:t>LN Rückgang seit 1991: </a:t>
            </a:r>
            <a:r>
              <a:rPr lang="de-DE" altLang="de-DE" sz="2000" b="1" dirty="0" smtClean="0">
                <a:solidFill>
                  <a:srgbClr val="44546A"/>
                </a:solidFill>
              </a:rPr>
              <a:t>	1,247 </a:t>
            </a:r>
            <a:r>
              <a:rPr lang="de-DE" altLang="de-DE" sz="2000" b="1" dirty="0">
                <a:solidFill>
                  <a:srgbClr val="44546A"/>
                </a:solidFill>
              </a:rPr>
              <a:t>Mio. Hektar (z.Z. 63 Hektar/Tag)</a:t>
            </a:r>
          </a:p>
          <a:p>
            <a:pPr lvl="0">
              <a:spcBef>
                <a:spcPct val="0"/>
              </a:spcBef>
            </a:pPr>
            <a:r>
              <a:rPr lang="de-DE" altLang="de-DE" sz="1600" b="1" dirty="0">
                <a:solidFill>
                  <a:srgbClr val="44546A"/>
                </a:solidFill>
              </a:rPr>
              <a:t>	</a:t>
            </a:r>
            <a:r>
              <a:rPr lang="de-DE" altLang="de-DE" sz="1600" b="1" dirty="0" smtClean="0">
                <a:solidFill>
                  <a:srgbClr val="44546A"/>
                </a:solidFill>
              </a:rPr>
              <a:t>		1,05 </a:t>
            </a:r>
            <a:r>
              <a:rPr lang="de-DE" altLang="de-DE" sz="1600" b="1" dirty="0">
                <a:solidFill>
                  <a:srgbClr val="44546A"/>
                </a:solidFill>
              </a:rPr>
              <a:t>Mio. ha für </a:t>
            </a:r>
            <a:r>
              <a:rPr lang="de-DE" altLang="de-DE" sz="1600" b="1" dirty="0" err="1">
                <a:solidFill>
                  <a:srgbClr val="44546A"/>
                </a:solidFill>
              </a:rPr>
              <a:t>SuV</a:t>
            </a:r>
            <a:r>
              <a:rPr lang="de-DE" altLang="de-DE" sz="1600" b="1" dirty="0">
                <a:solidFill>
                  <a:srgbClr val="44546A"/>
                </a:solidFill>
              </a:rPr>
              <a:t>; 	</a:t>
            </a:r>
            <a:r>
              <a:rPr lang="de-DE" altLang="de-DE" sz="1600" b="1" dirty="0" smtClean="0">
                <a:solidFill>
                  <a:srgbClr val="44546A"/>
                </a:solidFill>
              </a:rPr>
              <a:t/>
            </a:r>
            <a:br>
              <a:rPr lang="de-DE" altLang="de-DE" sz="1600" b="1" dirty="0" smtClean="0">
                <a:solidFill>
                  <a:srgbClr val="44546A"/>
                </a:solidFill>
              </a:rPr>
            </a:br>
            <a:r>
              <a:rPr lang="de-DE" altLang="de-DE" sz="1600" b="1" dirty="0" smtClean="0">
                <a:solidFill>
                  <a:srgbClr val="44546A"/>
                </a:solidFill>
              </a:rPr>
              <a:t>			163.000 </a:t>
            </a:r>
            <a:r>
              <a:rPr lang="de-DE" altLang="de-DE" sz="1600" b="1" dirty="0">
                <a:solidFill>
                  <a:srgbClr val="44546A"/>
                </a:solidFill>
              </a:rPr>
              <a:t>ha Wald;		</a:t>
            </a:r>
            <a:endParaRPr lang="de-DE" altLang="de-DE" sz="1600" b="1" dirty="0" smtClean="0">
              <a:solidFill>
                <a:srgbClr val="44546A"/>
              </a:solidFill>
            </a:endParaRPr>
          </a:p>
          <a:p>
            <a:pPr lvl="0">
              <a:spcBef>
                <a:spcPct val="0"/>
              </a:spcBef>
            </a:pPr>
            <a:r>
              <a:rPr lang="de-DE" altLang="de-DE" sz="1600" b="1" dirty="0">
                <a:solidFill>
                  <a:srgbClr val="44546A"/>
                </a:solidFill>
              </a:rPr>
              <a:t>	</a:t>
            </a:r>
            <a:r>
              <a:rPr lang="de-DE" altLang="de-DE" sz="1600" b="1" dirty="0" smtClean="0">
                <a:solidFill>
                  <a:srgbClr val="44546A"/>
                </a:solidFill>
              </a:rPr>
              <a:t>		38.200 </a:t>
            </a:r>
            <a:r>
              <a:rPr lang="de-DE" altLang="de-DE" sz="1600" b="1" dirty="0">
                <a:solidFill>
                  <a:srgbClr val="44546A"/>
                </a:solidFill>
              </a:rPr>
              <a:t>ha Gewässer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9180576" y="1901952"/>
            <a:ext cx="2459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*Datengrundlage jeweils</a:t>
            </a:r>
            <a:br>
              <a:rPr lang="de-DE" sz="1200" b="1" dirty="0" smtClean="0"/>
            </a:br>
            <a:r>
              <a:rPr lang="de-DE" sz="1200" b="1" dirty="0" smtClean="0"/>
              <a:t>   DBV Situationsbericht 2017/18</a:t>
            </a:r>
            <a:br>
              <a:rPr lang="de-DE" sz="1200" b="1" dirty="0" smtClean="0"/>
            </a:br>
            <a:r>
              <a:rPr lang="de-DE" sz="1200" b="1" dirty="0" smtClean="0"/>
              <a:t>   </a:t>
            </a:r>
            <a:r>
              <a:rPr lang="de-DE" sz="1200" b="1" dirty="0" err="1" smtClean="0"/>
              <a:t>Statist.Bundesamt</a:t>
            </a:r>
            <a:endParaRPr lang="de-DE" sz="1200" b="1" dirty="0"/>
          </a:p>
        </p:txBody>
      </p:sp>
    </p:spTree>
    <p:extLst>
      <p:ext uri="{BB962C8B-B14F-4D97-AF65-F5344CB8AC3E}">
        <p14:creationId xmlns:p14="http://schemas.microsoft.com/office/powerpoint/2010/main" val="2293255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44424" y="1809814"/>
            <a:ext cx="9144000" cy="604202"/>
          </a:xfrm>
        </p:spPr>
        <p:txBody>
          <a:bodyPr/>
          <a:lstStyle/>
          <a:p>
            <a:r>
              <a:rPr lang="de-DE" altLang="de-DE" sz="2800" b="1" dirty="0">
                <a:latin typeface="Arial" panose="020B0604020202020204" pitchFamily="34" charset="0"/>
              </a:rPr>
              <a:t>Bodenmarkt: </a:t>
            </a:r>
            <a:r>
              <a:rPr lang="de-DE" altLang="de-DE" sz="2800" b="1" dirty="0" smtClean="0">
                <a:latin typeface="Arial" panose="020B0604020202020204" pitchFamily="34" charset="0"/>
              </a:rPr>
              <a:t>Akteure</a:t>
            </a:r>
            <a:endParaRPr lang="de-DE" dirty="0"/>
          </a:p>
        </p:txBody>
      </p:sp>
      <p:sp>
        <p:nvSpPr>
          <p:cNvPr id="4" name="Titel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altLang="de-DE" sz="4000" b="1" dirty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Situation auf dem Bodenmarkt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791208" y="2414016"/>
            <a:ext cx="994384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de-DE" altLang="de-DE" sz="2800" b="1" dirty="0">
                <a:solidFill>
                  <a:srgbClr val="44546A"/>
                </a:solidFill>
              </a:rPr>
              <a:t>Akteure am Pacht- und Bodenmarkt</a:t>
            </a:r>
            <a:r>
              <a:rPr lang="de-DE" altLang="de-DE" sz="2800" b="1" dirty="0" smtClean="0">
                <a:solidFill>
                  <a:srgbClr val="44546A"/>
                </a:solidFill>
              </a:rPr>
              <a:t>:</a:t>
            </a:r>
            <a:endParaRPr lang="de-DE" altLang="de-DE" sz="2800" b="1" dirty="0">
              <a:solidFill>
                <a:srgbClr val="44546A"/>
              </a:solidFill>
            </a:endParaRPr>
          </a:p>
          <a:p>
            <a:pPr lvl="0">
              <a:spcBef>
                <a:spcPct val="0"/>
              </a:spcBef>
            </a:pPr>
            <a:r>
              <a:rPr lang="de-DE" altLang="de-DE" sz="2000" b="1" dirty="0">
                <a:solidFill>
                  <a:srgbClr val="44546A"/>
                </a:solidFill>
              </a:rPr>
              <a:t>	</a:t>
            </a:r>
            <a:endParaRPr lang="de-DE" altLang="de-DE" sz="2000" b="1" dirty="0" smtClean="0">
              <a:solidFill>
                <a:srgbClr val="44546A"/>
              </a:solidFill>
            </a:endParaRPr>
          </a:p>
          <a:p>
            <a:pPr lvl="0">
              <a:spcBef>
                <a:spcPct val="0"/>
              </a:spcBef>
            </a:pPr>
            <a:r>
              <a:rPr lang="de-DE" altLang="de-DE" sz="2000" b="1" dirty="0">
                <a:solidFill>
                  <a:srgbClr val="44546A"/>
                </a:solidFill>
              </a:rPr>
              <a:t>	</a:t>
            </a:r>
            <a:r>
              <a:rPr lang="de-DE" altLang="de-DE" sz="2000" b="1" dirty="0" smtClean="0">
                <a:solidFill>
                  <a:srgbClr val="44546A"/>
                </a:solidFill>
              </a:rPr>
              <a:t>●</a:t>
            </a:r>
            <a:r>
              <a:rPr lang="de-DE" altLang="de-DE" sz="2000" i="1" dirty="0" smtClean="0">
                <a:solidFill>
                  <a:prstClr val="black"/>
                </a:solidFill>
              </a:rPr>
              <a:t> </a:t>
            </a:r>
            <a:r>
              <a:rPr lang="de-DE" altLang="de-DE" sz="2000" b="1" dirty="0" smtClean="0">
                <a:solidFill>
                  <a:srgbClr val="44546A"/>
                </a:solidFill>
              </a:rPr>
              <a:t> </a:t>
            </a:r>
            <a:r>
              <a:rPr lang="de-DE" altLang="de-DE" sz="2000" b="1" dirty="0">
                <a:solidFill>
                  <a:srgbClr val="44546A"/>
                </a:solidFill>
              </a:rPr>
              <a:t>Landwirte: HEW, NEW, </a:t>
            </a:r>
            <a:r>
              <a:rPr lang="de-DE" altLang="de-DE" sz="2000" b="1" dirty="0" smtClean="0">
                <a:solidFill>
                  <a:srgbClr val="44546A"/>
                </a:solidFill>
              </a:rPr>
              <a:t>Hobby </a:t>
            </a:r>
            <a:r>
              <a:rPr lang="de-DE" altLang="de-DE" sz="2000" b="1" dirty="0">
                <a:solidFill>
                  <a:srgbClr val="44546A"/>
                </a:solidFill>
              </a:rPr>
              <a:t>(Nutzung, „Teller / </a:t>
            </a:r>
            <a:r>
              <a:rPr lang="de-DE" altLang="de-DE" sz="2000" b="1" dirty="0" smtClean="0">
                <a:solidFill>
                  <a:srgbClr val="44546A"/>
                </a:solidFill>
              </a:rPr>
              <a:t>Tank“)</a:t>
            </a:r>
            <a:endParaRPr lang="de-DE" altLang="de-DE" sz="2000" b="1" dirty="0">
              <a:solidFill>
                <a:srgbClr val="44546A"/>
              </a:solidFill>
            </a:endParaRPr>
          </a:p>
          <a:p>
            <a:pPr lvl="0">
              <a:spcBef>
                <a:spcPct val="0"/>
              </a:spcBef>
            </a:pPr>
            <a:r>
              <a:rPr lang="de-DE" altLang="de-DE" sz="2000" b="1" dirty="0">
                <a:solidFill>
                  <a:srgbClr val="44546A"/>
                </a:solidFill>
              </a:rPr>
              <a:t>	● </a:t>
            </a:r>
            <a:r>
              <a:rPr lang="de-DE" altLang="de-DE" sz="2000" i="1" dirty="0">
                <a:solidFill>
                  <a:prstClr val="black"/>
                </a:solidFill>
              </a:rPr>
              <a:t> </a:t>
            </a:r>
            <a:r>
              <a:rPr lang="de-DE" altLang="de-DE" sz="2000" b="1" dirty="0">
                <a:solidFill>
                  <a:srgbClr val="44546A"/>
                </a:solidFill>
              </a:rPr>
              <a:t>Nichtlandwirte: vom </a:t>
            </a:r>
            <a:r>
              <a:rPr lang="de-DE" altLang="de-DE" sz="2000" b="1" dirty="0" smtClean="0">
                <a:solidFill>
                  <a:srgbClr val="44546A"/>
                </a:solidFill>
              </a:rPr>
              <a:t>Handwerker </a:t>
            </a:r>
            <a:r>
              <a:rPr lang="de-DE" altLang="de-DE" sz="2000" b="1" dirty="0">
                <a:solidFill>
                  <a:srgbClr val="44546A"/>
                </a:solidFill>
              </a:rPr>
              <a:t>bis zu Holdings / institutionelle Anleger</a:t>
            </a:r>
          </a:p>
          <a:p>
            <a:pPr lvl="0">
              <a:spcBef>
                <a:spcPct val="0"/>
              </a:spcBef>
            </a:pPr>
            <a:r>
              <a:rPr lang="de-DE" altLang="de-DE" sz="2000" b="1" dirty="0">
                <a:solidFill>
                  <a:srgbClr val="44546A"/>
                </a:solidFill>
              </a:rPr>
              <a:t>	● </a:t>
            </a:r>
            <a:r>
              <a:rPr lang="de-DE" altLang="de-DE" sz="2000" i="1" dirty="0">
                <a:solidFill>
                  <a:prstClr val="black"/>
                </a:solidFill>
              </a:rPr>
              <a:t> </a:t>
            </a:r>
            <a:r>
              <a:rPr lang="de-DE" altLang="de-DE" sz="2000" b="1" dirty="0">
                <a:solidFill>
                  <a:srgbClr val="44546A"/>
                </a:solidFill>
              </a:rPr>
              <a:t>Forstwirte</a:t>
            </a:r>
          </a:p>
          <a:p>
            <a:pPr lvl="0">
              <a:spcBef>
                <a:spcPct val="0"/>
              </a:spcBef>
            </a:pPr>
            <a:r>
              <a:rPr lang="de-DE" altLang="de-DE" sz="2000" b="1" dirty="0">
                <a:solidFill>
                  <a:srgbClr val="44546A"/>
                </a:solidFill>
              </a:rPr>
              <a:t>	●  Naturschutz </a:t>
            </a:r>
            <a:br>
              <a:rPr lang="de-DE" altLang="de-DE" sz="2000" b="1" dirty="0">
                <a:solidFill>
                  <a:srgbClr val="44546A"/>
                </a:solidFill>
              </a:rPr>
            </a:br>
            <a:r>
              <a:rPr lang="de-DE" altLang="de-DE" sz="2000" b="1" dirty="0">
                <a:solidFill>
                  <a:srgbClr val="44546A"/>
                </a:solidFill>
              </a:rPr>
              <a:t>	●  Bund / Länder / Landgesellschaften / BVVG</a:t>
            </a:r>
          </a:p>
          <a:p>
            <a:pPr lvl="0">
              <a:spcBef>
                <a:spcPct val="0"/>
              </a:spcBef>
            </a:pPr>
            <a:r>
              <a:rPr lang="de-DE" altLang="de-DE" sz="2000" b="1" dirty="0">
                <a:solidFill>
                  <a:srgbClr val="44546A"/>
                </a:solidFill>
              </a:rPr>
              <a:t>	</a:t>
            </a:r>
            <a:r>
              <a:rPr lang="de-DE" altLang="de-DE" sz="2000" b="1" dirty="0">
                <a:solidFill>
                  <a:srgbClr val="44546A"/>
                </a:solidFill>
                <a:cs typeface="Arial" panose="020B0604020202020204" pitchFamily="34" charset="0"/>
              </a:rPr>
              <a:t>●  Kommunen </a:t>
            </a:r>
            <a:endParaRPr lang="de-DE" altLang="de-DE" sz="2000" b="1" dirty="0">
              <a:solidFill>
                <a:srgbClr val="44546A"/>
              </a:solidFill>
            </a:endParaRPr>
          </a:p>
          <a:p>
            <a:pPr lvl="0">
              <a:spcBef>
                <a:spcPct val="0"/>
              </a:spcBef>
            </a:pPr>
            <a:r>
              <a:rPr lang="de-DE" altLang="de-DE" sz="2000" b="1" dirty="0">
                <a:solidFill>
                  <a:srgbClr val="44546A"/>
                </a:solidFill>
              </a:rPr>
              <a:t>	●  Kirchen</a:t>
            </a:r>
          </a:p>
          <a:p>
            <a:pPr lvl="0">
              <a:spcBef>
                <a:spcPct val="0"/>
              </a:spcBef>
            </a:pPr>
            <a:r>
              <a:rPr lang="de-DE" altLang="de-DE" sz="2000" b="1" dirty="0">
                <a:solidFill>
                  <a:srgbClr val="44546A"/>
                </a:solidFill>
              </a:rPr>
              <a:t>	●  „</a:t>
            </a:r>
            <a:r>
              <a:rPr lang="de-DE" altLang="de-DE" sz="2000" b="1" dirty="0" err="1">
                <a:solidFill>
                  <a:srgbClr val="44546A"/>
                </a:solidFill>
              </a:rPr>
              <a:t>Eingreifer</a:t>
            </a:r>
            <a:r>
              <a:rPr lang="de-DE" altLang="de-DE" sz="2000" b="1" dirty="0">
                <a:solidFill>
                  <a:srgbClr val="44546A"/>
                </a:solidFill>
              </a:rPr>
              <a:t>“ …. </a:t>
            </a:r>
          </a:p>
          <a:p>
            <a:pPr lvl="0">
              <a:spcBef>
                <a:spcPct val="0"/>
              </a:spcBef>
            </a:pPr>
            <a:r>
              <a:rPr lang="de-DE" altLang="de-DE" sz="2000" b="1" dirty="0">
                <a:solidFill>
                  <a:srgbClr val="44546A"/>
                </a:solidFill>
              </a:rPr>
              <a:t>	●  Ausgleichsverpflichtete / Kompensation</a:t>
            </a:r>
          </a:p>
        </p:txBody>
      </p:sp>
    </p:spTree>
    <p:extLst>
      <p:ext uri="{BB962C8B-B14F-4D97-AF65-F5344CB8AC3E}">
        <p14:creationId xmlns:p14="http://schemas.microsoft.com/office/powerpoint/2010/main" val="3126832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22044" y="1793743"/>
            <a:ext cx="10725912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800" b="1" dirty="0">
                <a:solidFill>
                  <a:schemeClr val="tx2"/>
                </a:solidFill>
              </a:rPr>
              <a:t>				</a:t>
            </a:r>
            <a:r>
              <a:rPr lang="de-DE" altLang="de-DE" sz="2800" b="1" dirty="0" smtClean="0"/>
              <a:t>Pachtmarkt (Stand 2016)</a:t>
            </a:r>
            <a:endParaRPr lang="de-DE" altLang="de-DE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8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2"/>
                </a:solidFill>
              </a:rPr>
              <a:t>  	16,7 Mio. Hektar LN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2"/>
                </a:solidFill>
              </a:rPr>
              <a:t>		 ● </a:t>
            </a:r>
            <a:r>
              <a:rPr lang="de-DE" altLang="de-DE" sz="2000" b="1" dirty="0" smtClean="0">
                <a:solidFill>
                  <a:schemeClr val="tx2"/>
                </a:solidFill>
              </a:rPr>
              <a:t>6,7 Mio</a:t>
            </a:r>
            <a:r>
              <a:rPr lang="de-DE" altLang="de-DE" sz="2000" b="1" dirty="0">
                <a:solidFill>
                  <a:schemeClr val="tx2"/>
                </a:solidFill>
              </a:rPr>
              <a:t>. Hektar Eigenflächen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2"/>
                </a:solidFill>
              </a:rPr>
              <a:t>		 ● </a:t>
            </a:r>
            <a:r>
              <a:rPr lang="de-DE" altLang="de-DE" sz="2000" b="1" dirty="0" smtClean="0">
                <a:solidFill>
                  <a:schemeClr val="tx2"/>
                </a:solidFill>
              </a:rPr>
              <a:t>9,8 Mio</a:t>
            </a:r>
            <a:r>
              <a:rPr lang="de-DE" altLang="de-DE" sz="2000" b="1" dirty="0">
                <a:solidFill>
                  <a:schemeClr val="tx2"/>
                </a:solidFill>
              </a:rPr>
              <a:t>. Hektar Pachtflächen </a:t>
            </a:r>
            <a:r>
              <a:rPr lang="de-DE" altLang="de-DE" sz="1600" dirty="0">
                <a:solidFill>
                  <a:schemeClr val="tx2"/>
                </a:solidFill>
              </a:rPr>
              <a:t>(unentgeltlich überlassen 266.000 ha)</a:t>
            </a:r>
            <a:r>
              <a:rPr lang="de-DE" altLang="de-DE" sz="1600" b="1" dirty="0">
                <a:solidFill>
                  <a:schemeClr val="tx2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2"/>
                </a:solidFill>
              </a:rPr>
              <a:t>		 ● Pachtanteil: ABL 54 % / NBL </a:t>
            </a:r>
            <a:r>
              <a:rPr lang="de-DE" altLang="de-DE" sz="2000" b="1" dirty="0" smtClean="0">
                <a:solidFill>
                  <a:schemeClr val="tx2"/>
                </a:solidFill>
              </a:rPr>
              <a:t>67 </a:t>
            </a:r>
            <a:r>
              <a:rPr lang="de-DE" altLang="de-DE" sz="2000" b="1" dirty="0">
                <a:solidFill>
                  <a:schemeClr val="tx2"/>
                </a:solidFill>
              </a:rPr>
              <a:t>%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6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dirty="0">
                <a:solidFill>
                  <a:schemeClr val="tx2"/>
                </a:solidFill>
              </a:rPr>
              <a:t>	</a:t>
            </a:r>
            <a:r>
              <a:rPr lang="de-DE" altLang="de-DE" sz="1600" b="1" dirty="0">
                <a:solidFill>
                  <a:srgbClr val="00B050"/>
                </a:solidFill>
              </a:rPr>
              <a:t>Pachtpreisentwicklung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2"/>
                </a:solidFill>
              </a:rPr>
              <a:t>			</a:t>
            </a:r>
            <a:r>
              <a:rPr lang="de-DE" altLang="de-DE" sz="1600" b="1" dirty="0">
                <a:solidFill>
                  <a:srgbClr val="00B050"/>
                </a:solidFill>
              </a:rPr>
              <a:t>2010-2013</a:t>
            </a:r>
            <a:r>
              <a:rPr lang="de-DE" altLang="de-DE" sz="1600" b="1" dirty="0">
                <a:solidFill>
                  <a:schemeClr val="tx2"/>
                </a:solidFill>
              </a:rPr>
              <a:t>	   	        </a:t>
            </a:r>
            <a:r>
              <a:rPr lang="de-DE" altLang="de-DE" sz="1600" b="1" dirty="0" smtClean="0">
                <a:solidFill>
                  <a:schemeClr val="tx2"/>
                </a:solidFill>
              </a:rPr>
              <a:t>	</a:t>
            </a:r>
            <a:r>
              <a:rPr lang="de-DE" altLang="de-DE" sz="1600" b="1" dirty="0" smtClean="0">
                <a:solidFill>
                  <a:srgbClr val="00B050"/>
                </a:solidFill>
              </a:rPr>
              <a:t>2014-2016</a:t>
            </a:r>
            <a:r>
              <a:rPr lang="de-DE" altLang="de-DE" sz="1600" b="1" dirty="0" smtClean="0">
                <a:solidFill>
                  <a:schemeClr val="tx2"/>
                </a:solidFill>
              </a:rPr>
              <a:t> </a:t>
            </a:r>
            <a:endParaRPr lang="de-DE" altLang="de-DE" sz="16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dirty="0">
                <a:solidFill>
                  <a:schemeClr val="tx2"/>
                </a:solidFill>
              </a:rPr>
              <a:t>	</a:t>
            </a:r>
            <a:r>
              <a:rPr lang="de-DE" altLang="de-DE" sz="1600" b="1" dirty="0" smtClean="0">
                <a:solidFill>
                  <a:schemeClr val="tx2"/>
                </a:solidFill>
              </a:rPr>
              <a:t>Acker</a:t>
            </a:r>
            <a:r>
              <a:rPr lang="de-DE" altLang="de-DE" sz="1600" b="1" dirty="0">
                <a:solidFill>
                  <a:schemeClr val="tx2"/>
                </a:solidFill>
              </a:rPr>
              <a:t>	</a:t>
            </a:r>
            <a:r>
              <a:rPr lang="de-DE" altLang="de-DE" sz="1600" b="1" dirty="0" smtClean="0">
                <a:solidFill>
                  <a:schemeClr val="tx2"/>
                </a:solidFill>
              </a:rPr>
              <a:t> Steigerung um 47 EUR/ha </a:t>
            </a:r>
            <a:r>
              <a:rPr lang="de-DE" altLang="de-DE" sz="1600" b="1" dirty="0">
                <a:solidFill>
                  <a:schemeClr val="tx2"/>
                </a:solidFill>
              </a:rPr>
              <a:t>auf </a:t>
            </a:r>
            <a:r>
              <a:rPr lang="de-DE" altLang="de-DE" sz="1600" b="1" dirty="0" smtClean="0">
                <a:solidFill>
                  <a:schemeClr val="tx2"/>
                </a:solidFill>
              </a:rPr>
              <a:t>277 </a:t>
            </a:r>
            <a:r>
              <a:rPr lang="de-DE" altLang="de-DE" sz="1600" b="1" dirty="0">
                <a:solidFill>
                  <a:schemeClr val="tx2"/>
                </a:solidFill>
              </a:rPr>
              <a:t>EUR/ha	</a:t>
            </a:r>
            <a:r>
              <a:rPr lang="de-DE" altLang="de-DE" sz="1600" b="1" dirty="0" smtClean="0">
                <a:solidFill>
                  <a:schemeClr val="tx2"/>
                </a:solidFill>
              </a:rPr>
              <a:t>+ 51 EUR/ha </a:t>
            </a:r>
            <a:r>
              <a:rPr lang="de-DE" altLang="de-DE" sz="1600" b="1" dirty="0">
                <a:solidFill>
                  <a:schemeClr val="tx2"/>
                </a:solidFill>
              </a:rPr>
              <a:t>auf </a:t>
            </a:r>
            <a:r>
              <a:rPr lang="de-DE" altLang="de-DE" sz="1600" b="1" dirty="0" smtClean="0">
                <a:solidFill>
                  <a:schemeClr val="tx2"/>
                </a:solidFill>
              </a:rPr>
              <a:t>328 </a:t>
            </a:r>
            <a:r>
              <a:rPr lang="de-DE" altLang="de-DE" sz="1600" b="1" dirty="0">
                <a:solidFill>
                  <a:schemeClr val="tx2"/>
                </a:solidFill>
              </a:rPr>
              <a:t>EUR/ha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1600" b="1" dirty="0">
                <a:solidFill>
                  <a:schemeClr val="tx2"/>
                </a:solidFill>
              </a:rPr>
              <a:t>	</a:t>
            </a:r>
            <a:r>
              <a:rPr lang="de-DE" altLang="de-DE" sz="1600" b="1" dirty="0" smtClean="0">
                <a:solidFill>
                  <a:schemeClr val="tx2"/>
                </a:solidFill>
              </a:rPr>
              <a:t>Grünland</a:t>
            </a:r>
            <a:r>
              <a:rPr lang="de-DE" altLang="de-DE" sz="1600" b="1" dirty="0">
                <a:solidFill>
                  <a:schemeClr val="tx2"/>
                </a:solidFill>
              </a:rPr>
              <a:t>	 Steigerung um </a:t>
            </a:r>
            <a:r>
              <a:rPr lang="de-DE" altLang="de-DE" sz="1600" b="1" dirty="0" smtClean="0">
                <a:solidFill>
                  <a:schemeClr val="tx2"/>
                </a:solidFill>
              </a:rPr>
              <a:t>23 EUR/ha </a:t>
            </a:r>
            <a:r>
              <a:rPr lang="de-DE" altLang="de-DE" sz="1600" b="1" dirty="0">
                <a:solidFill>
                  <a:schemeClr val="tx2"/>
                </a:solidFill>
              </a:rPr>
              <a:t>auf </a:t>
            </a:r>
            <a:r>
              <a:rPr lang="de-DE" altLang="de-DE" sz="1600" b="1" dirty="0" smtClean="0">
                <a:solidFill>
                  <a:schemeClr val="tx2"/>
                </a:solidFill>
              </a:rPr>
              <a:t>153 </a:t>
            </a:r>
            <a:r>
              <a:rPr lang="de-DE" altLang="de-DE" sz="1600" b="1" dirty="0">
                <a:solidFill>
                  <a:schemeClr val="tx2"/>
                </a:solidFill>
              </a:rPr>
              <a:t>EUR/ha </a:t>
            </a:r>
            <a:r>
              <a:rPr lang="de-DE" altLang="de-DE" sz="1600" b="1" dirty="0" smtClean="0">
                <a:solidFill>
                  <a:schemeClr val="tx2"/>
                </a:solidFill>
              </a:rPr>
              <a:t>	+ 22 EUR/ha auf 175 </a:t>
            </a:r>
            <a:r>
              <a:rPr lang="de-DE" altLang="de-DE" sz="1600" b="1" dirty="0">
                <a:solidFill>
                  <a:schemeClr val="tx2"/>
                </a:solidFill>
              </a:rPr>
              <a:t>EUR/ha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dirty="0">
                <a:solidFill>
                  <a:schemeClr val="tx2"/>
                </a:solidFill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dirty="0">
                <a:solidFill>
                  <a:schemeClr val="tx2"/>
                </a:solidFill>
              </a:rPr>
              <a:t>	</a:t>
            </a:r>
            <a:r>
              <a:rPr lang="de-DE" altLang="de-DE" sz="1600" b="1" dirty="0">
                <a:solidFill>
                  <a:srgbClr val="00B050"/>
                </a:solidFill>
              </a:rPr>
              <a:t>Ausgaben</a:t>
            </a:r>
            <a:r>
              <a:rPr lang="de-DE" altLang="de-DE" sz="1600" b="1" dirty="0">
                <a:solidFill>
                  <a:schemeClr val="tx2"/>
                </a:solidFill>
              </a:rPr>
              <a:t>	2010	 	2016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dirty="0">
                <a:solidFill>
                  <a:schemeClr val="tx2"/>
                </a:solidFill>
              </a:rPr>
              <a:t>	Pachtflächen	10,042 Mio. ha	9,728 Mio. ha.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dirty="0">
                <a:solidFill>
                  <a:schemeClr val="tx2"/>
                </a:solidFill>
              </a:rPr>
              <a:t>	Pachtentgelt	2,049 Mrd. EUR	2,817 Mrd. EUR</a:t>
            </a:r>
            <a:r>
              <a:rPr lang="de-DE" altLang="de-DE" sz="2000" b="1" dirty="0">
                <a:solidFill>
                  <a:schemeClr val="tx2"/>
                </a:solidFill>
              </a:rPr>
              <a:t>  	</a:t>
            </a:r>
          </a:p>
        </p:txBody>
      </p:sp>
      <p:sp>
        <p:nvSpPr>
          <p:cNvPr id="7" name="Titel 4"/>
          <p:cNvSpPr txBox="1">
            <a:spLocks/>
          </p:cNvSpPr>
          <p:nvPr/>
        </p:nvSpPr>
        <p:spPr>
          <a:xfrm>
            <a:off x="727200" y="389105"/>
            <a:ext cx="10515600" cy="62716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r>
              <a:rPr lang="de-DE" altLang="de-DE" sz="3600" b="1" dirty="0" smtClean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Situation auf dem Bodenmarkt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7660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44769" y="1924322"/>
            <a:ext cx="10598031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800" b="1" dirty="0">
                <a:solidFill>
                  <a:schemeClr val="tx2"/>
                </a:solidFill>
              </a:rPr>
              <a:t>	</a:t>
            </a:r>
            <a:r>
              <a:rPr lang="de-DE" altLang="de-DE" sz="2800" b="1" dirty="0" smtClean="0"/>
              <a:t>Landwirtschaftlicher Bodenmarkt, Flächenumsatz</a:t>
            </a:r>
            <a:br>
              <a:rPr lang="de-DE" altLang="de-DE" sz="2800" b="1" dirty="0" smtClean="0"/>
            </a:br>
            <a:endParaRPr lang="de-DE" altLang="de-DE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8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2"/>
                </a:solidFill>
              </a:rPr>
              <a:t>  	</a:t>
            </a:r>
            <a:r>
              <a:rPr lang="de-DE" altLang="de-DE" sz="2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Agrarland-</a:t>
            </a: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de-DE" altLang="de-DE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ABL </a:t>
            </a: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rund 40.000 ha/Jahr  // ca. 30.000 – 33.000 Verkaufsfälle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altLang="de-DE" sz="2000" b="1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verkäufe</a:t>
            </a:r>
            <a:r>
              <a:rPr lang="de-DE" altLang="de-DE" sz="20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altLang="de-DE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NBL </a:t>
            </a: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rund 60.000 ha/Jahr  // ca. 13.000 – 14.000 Verkaufsfälle</a:t>
            </a:r>
            <a:b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      	</a:t>
            </a:r>
            <a:r>
              <a:rPr lang="de-DE" altLang="de-DE" sz="20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de-DE" altLang="de-DE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BVVG nach 2. </a:t>
            </a:r>
            <a:r>
              <a:rPr lang="de-DE" altLang="de-DE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FlächnerwerbsÄndG</a:t>
            </a:r>
            <a:endParaRPr lang="de-DE" altLang="de-DE" sz="20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     	</a:t>
            </a:r>
            <a:r>
              <a:rPr lang="de-DE" altLang="de-DE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Problem:</a:t>
            </a:r>
            <a:r>
              <a:rPr lang="de-DE" altLang="de-DE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Flächenübergang durch Anteilsverkäufe (Share-deals)</a:t>
            </a:r>
            <a:br>
              <a:rPr lang="de-DE" altLang="de-DE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          </a:t>
            </a:r>
            <a:r>
              <a:rPr lang="de-DE" altLang="de-DE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ca</a:t>
            </a:r>
            <a:r>
              <a:rPr lang="de-DE" altLang="de-DE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10.000-15.000 ha (?) = 20 % der Verkäufe werden nicht erfasst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altLang="de-DE" sz="2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Anteil an </a:t>
            </a:r>
            <a:r>
              <a:rPr lang="de-DE" altLang="de-DE" sz="20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gesamt LN</a:t>
            </a:r>
            <a:r>
              <a:rPr lang="de-DE" altLang="de-DE" sz="2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	ABL: </a:t>
            </a:r>
            <a:r>
              <a:rPr lang="de-DE" altLang="de-DE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0,33 </a:t>
            </a: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 </a:t>
            </a:r>
            <a:r>
              <a:rPr lang="de-DE" altLang="de-DE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(von </a:t>
            </a:r>
            <a:r>
              <a:rPr lang="de-DE" altLang="de-DE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0,24 </a:t>
            </a:r>
            <a:r>
              <a:rPr lang="de-DE" altLang="de-DE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 bis </a:t>
            </a:r>
            <a:r>
              <a:rPr lang="de-DE" altLang="de-DE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0,74 </a:t>
            </a:r>
            <a:r>
              <a:rPr lang="de-DE" altLang="de-DE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altLang="de-DE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(16,7 Mio. ha)</a:t>
            </a: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altLang="de-DE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NBL:	0,9 </a:t>
            </a: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 </a:t>
            </a:r>
            <a:r>
              <a:rPr lang="de-DE" altLang="de-DE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de-DE" altLang="de-DE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de-DE" altLang="de-DE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von </a:t>
            </a:r>
            <a:r>
              <a:rPr lang="de-DE" altLang="de-DE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0,68  </a:t>
            </a:r>
            <a:r>
              <a:rPr lang="de-DE" altLang="de-DE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 bis </a:t>
            </a:r>
            <a:r>
              <a:rPr lang="de-DE" altLang="de-DE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1,05 </a:t>
            </a:r>
            <a:r>
              <a:rPr lang="de-DE" altLang="de-DE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%)</a:t>
            </a:r>
            <a:br>
              <a:rPr lang="de-DE" altLang="de-DE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de-DE" altLang="de-DE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D: 	0,52 </a:t>
            </a: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 </a:t>
            </a:r>
            <a:r>
              <a:rPr lang="de-DE" altLang="de-DE" sz="800" b="1" dirty="0">
                <a:solidFill>
                  <a:schemeClr val="tx2"/>
                </a:solidFill>
              </a:rPr>
              <a:t>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dirty="0">
                <a:solidFill>
                  <a:schemeClr val="tx2"/>
                </a:solidFill>
              </a:rPr>
              <a:t>	</a:t>
            </a:r>
            <a:r>
              <a:rPr lang="de-DE" altLang="de-DE" sz="1600" b="1" dirty="0" smtClean="0">
                <a:solidFill>
                  <a:schemeClr val="tx2"/>
                </a:solidFill>
              </a:rPr>
              <a:t> </a:t>
            </a:r>
            <a:r>
              <a:rPr lang="de-DE" altLang="de-DE" sz="2000" b="1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6" name="Titel 4"/>
          <p:cNvSpPr txBox="1">
            <a:spLocks/>
          </p:cNvSpPr>
          <p:nvPr/>
        </p:nvSpPr>
        <p:spPr>
          <a:xfrm>
            <a:off x="727200" y="389105"/>
            <a:ext cx="10515600" cy="62716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r>
              <a:rPr lang="de-DE" altLang="de-DE" sz="3600" b="1" dirty="0" smtClean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Situation auf dem Bodenmarkt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665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467260" y="2129495"/>
            <a:ext cx="903548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800" b="1" dirty="0">
                <a:solidFill>
                  <a:schemeClr val="tx2"/>
                </a:solidFill>
              </a:rPr>
              <a:t>		</a:t>
            </a:r>
            <a:r>
              <a:rPr lang="de-DE" altLang="de-DE" sz="2800" b="1" dirty="0"/>
              <a:t>Landwirtschaftlicher Bodenmarkt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8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2"/>
                </a:solidFill>
              </a:rPr>
              <a:t>  	</a:t>
            </a:r>
            <a:r>
              <a:rPr lang="de-DE" altLang="de-DE" sz="800" b="1" dirty="0">
                <a:solidFill>
                  <a:schemeClr val="tx2"/>
                </a:solidFill>
              </a:rPr>
              <a:t>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dirty="0">
                <a:solidFill>
                  <a:schemeClr val="tx2"/>
                </a:solidFill>
              </a:rPr>
              <a:t>	</a:t>
            </a:r>
            <a:r>
              <a:rPr lang="de-DE" altLang="de-DE" sz="2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Kaufpreisentwicklung:</a:t>
            </a: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20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2008 </a:t>
            </a:r>
            <a:r>
              <a:rPr lang="de-DE" altLang="de-DE" sz="2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de-DE" altLang="de-DE" sz="20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2017</a:t>
            </a:r>
            <a:r>
              <a:rPr lang="de-DE" altLang="de-DE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de-DE" altLang="de-DE" sz="20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altLang="de-D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Preissteigerung ABL</a:t>
            </a:r>
            <a:r>
              <a:rPr lang="de-DE" alt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: 	</a:t>
            </a:r>
            <a:r>
              <a:rPr lang="de-DE" altLang="de-D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+ 106 </a:t>
            </a:r>
            <a:r>
              <a:rPr lang="de-DE" alt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% 	</a:t>
            </a:r>
            <a:r>
              <a:rPr lang="de-DE" altLang="de-D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auf</a:t>
            </a:r>
            <a:r>
              <a:rPr lang="de-DE" alt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DE" altLang="de-D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35.400 </a:t>
            </a:r>
            <a:r>
              <a:rPr lang="de-DE" alt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EUR</a:t>
            </a:r>
            <a:br>
              <a:rPr lang="de-DE" alt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altLang="de-D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Preissteigerung NBL</a:t>
            </a:r>
            <a:r>
              <a:rPr lang="de-DE" alt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:	+ </a:t>
            </a:r>
            <a:r>
              <a:rPr lang="de-DE" altLang="de-D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214 </a:t>
            </a:r>
            <a:r>
              <a:rPr lang="de-DE" alt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%	</a:t>
            </a:r>
            <a:r>
              <a:rPr lang="de-DE" altLang="de-D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auf</a:t>
            </a:r>
            <a:r>
              <a:rPr lang="de-DE" alt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DE" altLang="de-D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15.600 </a:t>
            </a:r>
            <a:r>
              <a:rPr lang="de-DE" alt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EUR</a:t>
            </a:r>
            <a:br>
              <a:rPr lang="de-DE" alt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altLang="de-D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Preissteigerung D</a:t>
            </a:r>
            <a:r>
              <a:rPr lang="de-DE" alt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: 	+ 140 %		auf: </a:t>
            </a:r>
            <a:r>
              <a:rPr lang="de-DE" altLang="de-D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24.000 </a:t>
            </a:r>
            <a:r>
              <a:rPr lang="de-DE" alt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EUR</a:t>
            </a:r>
            <a:endParaRPr lang="de-DE" alt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altLang="de-DE" sz="2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Kaufausgaben:</a:t>
            </a: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de-DE" altLang="de-DE" sz="2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2010</a:t>
            </a: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 	</a:t>
            </a:r>
            <a:r>
              <a:rPr lang="de-DE" altLang="de-DE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altLang="de-DE" sz="20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2017</a:t>
            </a: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Verkaufte </a:t>
            </a:r>
            <a:r>
              <a:rPr lang="de-DE" altLang="de-DE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</a:t>
            </a: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altLang="de-DE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114.000 </a:t>
            </a: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		</a:t>
            </a:r>
            <a:r>
              <a:rPr lang="de-DE" altLang="de-DE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87.000 </a:t>
            </a: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</a:t>
            </a:r>
            <a:b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Kaufsumme:	    </a:t>
            </a:r>
            <a:r>
              <a:rPr lang="de-DE" altLang="de-DE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1,350 </a:t>
            </a:r>
            <a:r>
              <a:rPr lang="de-DE" alt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Mrd. EUR		1,963 Mrd. EUR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dirty="0">
                <a:solidFill>
                  <a:schemeClr val="tx2"/>
                </a:solidFill>
              </a:rPr>
              <a:t> </a:t>
            </a:r>
            <a:r>
              <a:rPr lang="de-DE" altLang="de-DE" sz="2000" b="1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6" name="Titel 4"/>
          <p:cNvSpPr txBox="1">
            <a:spLocks/>
          </p:cNvSpPr>
          <p:nvPr/>
        </p:nvSpPr>
        <p:spPr>
          <a:xfrm>
            <a:off x="727200" y="389105"/>
            <a:ext cx="10515600" cy="62716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r>
              <a:rPr lang="de-DE" altLang="de-DE" sz="3600" b="1" dirty="0" smtClean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Situation auf dem Bodenmarkt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58466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727200" y="389105"/>
            <a:ext cx="10515600" cy="62716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r>
              <a:rPr lang="de-DE" altLang="de-DE" sz="3600" b="1" dirty="0" smtClean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Situation auf dem Bodenmarkt</a:t>
            </a:r>
            <a:endParaRPr lang="de-DE" sz="3600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71967673"/>
              </p:ext>
            </p:extLst>
          </p:nvPr>
        </p:nvGraphicFramePr>
        <p:xfrm>
          <a:off x="1207475" y="1749302"/>
          <a:ext cx="8358555" cy="4698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929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727200" y="389105"/>
            <a:ext cx="10515600" cy="62716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r>
              <a:rPr lang="de-DE" altLang="de-DE" sz="3600" b="1" dirty="0" smtClean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Situation auf dem Bodenmarkt</a:t>
            </a:r>
            <a:endParaRPr lang="de-DE" sz="3600" dirty="0"/>
          </a:p>
        </p:txBody>
      </p:sp>
      <p:sp>
        <p:nvSpPr>
          <p:cNvPr id="2" name="Textfeld 1"/>
          <p:cNvSpPr txBox="1"/>
          <p:nvPr/>
        </p:nvSpPr>
        <p:spPr>
          <a:xfrm>
            <a:off x="1773936" y="3182112"/>
            <a:ext cx="9592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Starke Differenzierung zwischen den Bundesländern beachten !</a:t>
            </a:r>
            <a:endParaRPr lang="de-DE" sz="3600" b="1" dirty="0"/>
          </a:p>
        </p:txBody>
      </p:sp>
    </p:spTree>
    <p:extLst>
      <p:ext uri="{BB962C8B-B14F-4D97-AF65-F5344CB8AC3E}">
        <p14:creationId xmlns:p14="http://schemas.microsoft.com/office/powerpoint/2010/main" val="154922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5" id="{574BB95B-89FD-46C8-9AB6-F0AAEC2A24E2}" vid="{A1FE3EAA-3093-4725-A9DC-C6B1711EEFDE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5" id="{574BB95B-89FD-46C8-9AB6-F0AAEC2A24E2}" vid="{27A211EA-F6ED-4FA6-8BD6-AB2AAE2E5EA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Muster Präsentation</Template>
  <TotalTime>0</TotalTime>
  <Words>241</Words>
  <Application>Microsoft Office PowerPoint</Application>
  <PresentationFormat>Breitbild</PresentationFormat>
  <Paragraphs>177</Paragraphs>
  <Slides>21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LucidaSansNarrowEF-Roman</vt:lpstr>
      <vt:lpstr>Segoe UI Semibold</vt:lpstr>
      <vt:lpstr>Tahoma</vt:lpstr>
      <vt:lpstr>Times New Roman</vt:lpstr>
      <vt:lpstr>Office Theme</vt:lpstr>
      <vt:lpstr>1_Office Theme</vt:lpstr>
      <vt:lpstr>PowerPoint-Präsentation</vt:lpstr>
      <vt:lpstr>Situation auf dem Bodenmarkt</vt:lpstr>
      <vt:lpstr>Situation auf dem Bodenmarkt</vt:lpstr>
      <vt:lpstr>Situation auf dem Bodenmarkt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 der Landsiedlung</dc:title>
  <dc:creator>Marion Mack</dc:creator>
  <cp:lastModifiedBy>Kübler, Bernhard</cp:lastModifiedBy>
  <cp:revision>42</cp:revision>
  <cp:lastPrinted>2014-03-19T09:58:06Z</cp:lastPrinted>
  <dcterms:created xsi:type="dcterms:W3CDTF">2018-02-05T15:48:24Z</dcterms:created>
  <dcterms:modified xsi:type="dcterms:W3CDTF">2018-09-14T10:27:43Z</dcterms:modified>
</cp:coreProperties>
</file>