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3" r:id="rId3"/>
    <p:sldMasterId id="2147483699" r:id="rId4"/>
    <p:sldMasterId id="2147483712" r:id="rId5"/>
    <p:sldMasterId id="2147483725" r:id="rId6"/>
  </p:sldMasterIdLst>
  <p:notesMasterIdLst>
    <p:notesMasterId r:id="rId28"/>
  </p:notesMasterIdLst>
  <p:sldIdLst>
    <p:sldId id="256" r:id="rId7"/>
    <p:sldId id="890" r:id="rId8"/>
    <p:sldId id="893" r:id="rId9"/>
    <p:sldId id="855" r:id="rId10"/>
    <p:sldId id="891" r:id="rId11"/>
    <p:sldId id="906" r:id="rId12"/>
    <p:sldId id="887" r:id="rId13"/>
    <p:sldId id="897" r:id="rId14"/>
    <p:sldId id="898" r:id="rId15"/>
    <p:sldId id="871" r:id="rId16"/>
    <p:sldId id="872" r:id="rId17"/>
    <p:sldId id="873" r:id="rId18"/>
    <p:sldId id="894" r:id="rId19"/>
    <p:sldId id="899" r:id="rId20"/>
    <p:sldId id="900" r:id="rId21"/>
    <p:sldId id="901" r:id="rId22"/>
    <p:sldId id="902" r:id="rId23"/>
    <p:sldId id="903" r:id="rId24"/>
    <p:sldId id="904" r:id="rId25"/>
    <p:sldId id="905" r:id="rId26"/>
    <p:sldId id="862" r:id="rId2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A3E"/>
    <a:srgbClr val="9DF9F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94628" autoAdjust="0"/>
  </p:normalViewPr>
  <p:slideViewPr>
    <p:cSldViewPr>
      <p:cViewPr varScale="1">
        <p:scale>
          <a:sx n="70" d="100"/>
          <a:sy n="70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Eigentümer von Agrarland (Schätzung)</c:v>
                </c:pt>
              </c:strCache>
            </c:strRef>
          </c:tx>
          <c:cat>
            <c:strRef>
              <c:f>Tabelle1!$A$2:$A$7</c:f>
              <c:strCache>
                <c:ptCount val="6"/>
                <c:pt idx="0">
                  <c:v>Landwirte</c:v>
                </c:pt>
                <c:pt idx="1">
                  <c:v>Erben</c:v>
                </c:pt>
                <c:pt idx="2">
                  <c:v>Investoren</c:v>
                </c:pt>
                <c:pt idx="3">
                  <c:v>Kirchen</c:v>
                </c:pt>
                <c:pt idx="4">
                  <c:v>Staat</c:v>
                </c:pt>
                <c:pt idx="5">
                  <c:v>Naturschutz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36</c:v>
                </c:pt>
                <c:pt idx="1">
                  <c:v>46</c:v>
                </c:pt>
                <c:pt idx="2">
                  <c:v>8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50" y="4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F6FFAAFE-7722-40E6-97B7-010B67772002}" type="datetimeFigureOut">
              <a:rPr lang="de-DE" smtClean="0"/>
              <a:t>24.09.2018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8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8" y="9428587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50" y="9428587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C1F00CD7-1A5E-46B5-BB47-0D73682AD0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849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15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16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17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18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19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20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0CD7-1A5E-46B5-BB47-0D73682AD03E}" type="slidenum">
              <a:rPr lang="de-DE" smtClean="0">
                <a:solidFill>
                  <a:prstClr val="black"/>
                </a:solidFill>
              </a:rPr>
              <a:pPr/>
              <a:t>14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1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77F2-BDFE-4881-AA53-A8DEEE3EFE2E}" type="datetime1">
              <a:rPr lang="de-DE" smtClean="0"/>
              <a:t>24.09.2018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54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C559-E24D-42BD-BDDF-81FC888BEE67}" type="datetime1">
              <a:rPr lang="de-DE" smtClean="0"/>
              <a:t>24.09.2018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78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3C01-4B63-41F5-81EF-D8B9A3663F04}" type="datetime1">
              <a:rPr lang="de-DE" smtClean="0"/>
              <a:t>24.09.2018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117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860-D60B-4306-86E4-33F1E18EB33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0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03B-E09A-406D-B19C-8CB73F4EDA1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57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7683-0BCB-4F9A-BB84-B0E3FCB269A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413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9E6F-E2A0-4B15-BBCF-E5DE788C1D4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691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A7A1-A67A-40CC-A160-B7A63B38B42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576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E01-D086-44A0-AD6D-2C580C5E999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0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D140F-E8E1-4BDC-A300-8BF9BE4D4D3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69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5BE-F97F-4AEA-B94B-C89B3656F97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1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E187-E133-43A9-9C7B-EACF5CF15B6D}" type="datetime1">
              <a:rPr lang="de-DE" smtClean="0"/>
              <a:t>24.09.2018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695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3738-C5F5-4F39-9135-7120AD16900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00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814C-A3B1-4598-B2B7-2F3C345C700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31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5DB2-524D-4DF4-8A44-63CF0B3CB07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52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1125"/>
            <a:ext cx="20097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988840"/>
            <a:ext cx="7916863" cy="432048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916862" cy="696912"/>
          </a:xfrm>
        </p:spPr>
        <p:txBody>
          <a:bodyPr anchor="ctr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2"/>
          </p:nvPr>
        </p:nvSpPr>
        <p:spPr>
          <a:xfrm>
            <a:off x="10584159" y="111125"/>
            <a:ext cx="2812753" cy="696913"/>
          </a:xfrm>
          <a:noFill/>
        </p:spPr>
        <p:txBody>
          <a:bodyPr anchor="ctr">
            <a:normAutofit/>
          </a:bodyPr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5580063" y="111125"/>
            <a:ext cx="3313112" cy="65405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200"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3051-3ACC-4E47-97CB-E3973FB4549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prstClr val="black">
                    <a:tint val="75000"/>
                  </a:prstClr>
                </a:solidFill>
              </a:rPr>
              <a:t>Folie </a:t>
            </a:r>
            <a:fld id="{1F376E01-5635-48B0-AD96-B422D84B82D5}" type="slidenum">
              <a:rPr lang="de-DE" alt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54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860-D60B-4306-86E4-33F1E18EB33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29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03B-E09A-406D-B19C-8CB73F4EDA1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25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7683-0BCB-4F9A-BB84-B0E3FCB269A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22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9E6F-E2A0-4B15-BBCF-E5DE788C1D4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805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A7A1-A67A-40CC-A160-B7A63B38B42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8740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E01-D086-44A0-AD6D-2C580C5E999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8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6322-9D6A-4CDC-B389-8DEA15BF01B1}" type="datetime1">
              <a:rPr lang="de-DE" smtClean="0"/>
              <a:t>24.09.2018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278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D140F-E8E1-4BDC-A300-8BF9BE4D4D3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84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5BE-F97F-4AEA-B94B-C89B3656F97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907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3738-C5F5-4F39-9135-7120AD16900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8676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814C-A3B1-4598-B2B7-2F3C345C700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82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5DB2-524D-4DF4-8A44-63CF0B3CB07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0827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1125"/>
            <a:ext cx="20097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988840"/>
            <a:ext cx="7916863" cy="432048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916862" cy="696912"/>
          </a:xfrm>
        </p:spPr>
        <p:txBody>
          <a:bodyPr anchor="ctr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2"/>
          </p:nvPr>
        </p:nvSpPr>
        <p:spPr>
          <a:xfrm>
            <a:off x="10584159" y="111125"/>
            <a:ext cx="2812753" cy="696913"/>
          </a:xfrm>
          <a:noFill/>
        </p:spPr>
        <p:txBody>
          <a:bodyPr anchor="ctr">
            <a:normAutofit/>
          </a:bodyPr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5580063" y="111125"/>
            <a:ext cx="3313112" cy="65405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200"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3051-3ACC-4E47-97CB-E3973FB4549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prstClr val="black">
                    <a:tint val="75000"/>
                  </a:prstClr>
                </a:solidFill>
              </a:rPr>
              <a:t>Folie </a:t>
            </a:r>
            <a:fld id="{1F376E01-5635-48B0-AD96-B422D84B82D5}" type="slidenum">
              <a:rPr lang="de-DE" alt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29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860-D60B-4306-86E4-33F1E18EB33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46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03B-E09A-406D-B19C-8CB73F4EDA1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416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7683-0BCB-4F9A-BB84-B0E3FCB269A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887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9E6F-E2A0-4B15-BBCF-E5DE788C1D4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295C-D94B-4C2B-BCFB-AC7075F31A90}" type="datetime1">
              <a:rPr lang="de-DE" smtClean="0"/>
              <a:t>24.09.2018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0425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A7A1-A67A-40CC-A160-B7A63B38B42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817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E01-D086-44A0-AD6D-2C580C5E999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7467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D140F-E8E1-4BDC-A300-8BF9BE4D4D3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680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5BE-F97F-4AEA-B94B-C89B3656F97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752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3738-C5F5-4F39-9135-7120AD16900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1878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814C-A3B1-4598-B2B7-2F3C345C700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607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5DB2-524D-4DF4-8A44-63CF0B3CB07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5779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1125"/>
            <a:ext cx="20097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988840"/>
            <a:ext cx="7916863" cy="432048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916862" cy="696912"/>
          </a:xfrm>
        </p:spPr>
        <p:txBody>
          <a:bodyPr anchor="ctr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2"/>
          </p:nvPr>
        </p:nvSpPr>
        <p:spPr>
          <a:xfrm>
            <a:off x="10584159" y="111125"/>
            <a:ext cx="2812753" cy="696913"/>
          </a:xfrm>
          <a:noFill/>
        </p:spPr>
        <p:txBody>
          <a:bodyPr anchor="ctr">
            <a:normAutofit/>
          </a:bodyPr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5580063" y="111125"/>
            <a:ext cx="3313112" cy="65405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200"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3051-3ACC-4E47-97CB-E3973FB4549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prstClr val="black">
                    <a:tint val="75000"/>
                  </a:prstClr>
                </a:solidFill>
              </a:rPr>
              <a:t>Folie </a:t>
            </a:r>
            <a:fld id="{1F376E01-5635-48B0-AD96-B422D84B82D5}" type="slidenum">
              <a:rPr lang="de-DE" alt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152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860-D60B-4306-86E4-33F1E18EB33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6857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03B-E09A-406D-B19C-8CB73F4EDA1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83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7356-C91F-4117-B477-969324C826F0}" type="datetime1">
              <a:rPr lang="de-DE" smtClean="0"/>
              <a:t>24.09.2018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29020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7683-0BCB-4F9A-BB84-B0E3FCB269A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246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9E6F-E2A0-4B15-BBCF-E5DE788C1D4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9084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A7A1-A67A-40CC-A160-B7A63B38B42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713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E01-D086-44A0-AD6D-2C580C5E999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5424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D140F-E8E1-4BDC-A300-8BF9BE4D4D3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755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5BE-F97F-4AEA-B94B-C89B3656F97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9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3738-C5F5-4F39-9135-7120AD16900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7802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814C-A3B1-4598-B2B7-2F3C345C700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770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5DB2-524D-4DF4-8A44-63CF0B3CB07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4289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1125"/>
            <a:ext cx="20097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988840"/>
            <a:ext cx="7916863" cy="432048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916862" cy="696912"/>
          </a:xfrm>
        </p:spPr>
        <p:txBody>
          <a:bodyPr anchor="ctr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2"/>
          </p:nvPr>
        </p:nvSpPr>
        <p:spPr>
          <a:xfrm>
            <a:off x="10584159" y="111125"/>
            <a:ext cx="2812753" cy="696913"/>
          </a:xfrm>
          <a:noFill/>
        </p:spPr>
        <p:txBody>
          <a:bodyPr anchor="ctr">
            <a:normAutofit/>
          </a:bodyPr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5580063" y="111125"/>
            <a:ext cx="3313112" cy="65405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200"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3051-3ACC-4E47-97CB-E3973FB4549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prstClr val="black">
                    <a:tint val="75000"/>
                  </a:prstClr>
                </a:solidFill>
              </a:rPr>
              <a:t>Folie </a:t>
            </a:r>
            <a:fld id="{1F376E01-5635-48B0-AD96-B422D84B82D5}" type="slidenum">
              <a:rPr lang="de-DE" alt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1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FE66-C62D-4125-A24E-FDA301974CAF}" type="datetime1">
              <a:rPr lang="de-DE" smtClean="0"/>
              <a:t>24.09.2018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01712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5860-D60B-4306-86E4-33F1E18EB33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654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03B-E09A-406D-B19C-8CB73F4EDA1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291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7683-0BCB-4F9A-BB84-B0E3FCB269A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212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9E6F-E2A0-4B15-BBCF-E5DE788C1D4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549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A7A1-A67A-40CC-A160-B7A63B38B42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6378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E01-D086-44A0-AD6D-2C580C5E9997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8514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D140F-E8E1-4BDC-A300-8BF9BE4D4D36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774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5BE-F97F-4AEA-B94B-C89B3656F97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8119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3738-C5F5-4F39-9135-7120AD16900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4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814C-A3B1-4598-B2B7-2F3C345C700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1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1342-4D53-4F26-94FA-6215AD213C2F}" type="datetime1">
              <a:rPr lang="de-DE" smtClean="0"/>
              <a:t>24.09.2018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9075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5DB2-524D-4DF4-8A44-63CF0B3CB07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873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1125"/>
            <a:ext cx="200977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988840"/>
            <a:ext cx="7916863" cy="432048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916862" cy="696912"/>
          </a:xfrm>
        </p:spPr>
        <p:txBody>
          <a:bodyPr anchor="ctr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2"/>
          </p:nvPr>
        </p:nvSpPr>
        <p:spPr>
          <a:xfrm>
            <a:off x="10584159" y="111125"/>
            <a:ext cx="2812753" cy="696913"/>
          </a:xfrm>
          <a:noFill/>
        </p:spPr>
        <p:txBody>
          <a:bodyPr anchor="ctr">
            <a:normAutofit/>
          </a:bodyPr>
          <a:lstStyle>
            <a:lvl1pPr marL="0" indent="0">
              <a:buNone/>
              <a:defRPr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5580063" y="111125"/>
            <a:ext cx="3313112" cy="65405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200" b="1" i="0" baseline="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3051-3ACC-4E47-97CB-E3973FB4549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prstClr val="black">
                    <a:tint val="75000"/>
                  </a:prstClr>
                </a:solidFill>
              </a:rPr>
              <a:t>Folie </a:t>
            </a:r>
            <a:fld id="{1F376E01-5635-48B0-AD96-B422D84B82D5}" type="slidenum">
              <a:rPr lang="de-DE" alt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2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D3CE5-F066-4D9C-9BEA-64B4D9A6BC9C}" type="datetime1">
              <a:rPr lang="de-DE" smtClean="0"/>
              <a:t>24.09.2018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55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146D-BF71-4DC8-A1F8-6109C2ACC323}" type="datetime1">
              <a:rPr lang="de-DE" smtClean="0"/>
              <a:t>24.09.2018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52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1542-1290-42CC-8721-EF65F01229BF}" type="datetime1">
              <a:rPr lang="de-DE" smtClean="0"/>
              <a:t>24.09.2018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Jungehülsing "Wem gehört der Boden" 16. Mai 2018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78B6-6DFB-4AC1-A930-458481C7E1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6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BEFD-0D3F-4FAE-97BC-1614E80E8BD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7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BEFD-0D3F-4FAE-97BC-1614E80E8BD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90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BEFD-0D3F-4FAE-97BC-1614E80E8BD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8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BEFD-0D3F-4FAE-97BC-1614E80E8BD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7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BEFD-0D3F-4FAE-97BC-1614E80E8BD1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24.09.2018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78B6-6DFB-4AC1-A930-458481C7E11D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8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olker.stoeppler@bmel.bund.d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mel.d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136904" cy="3384376"/>
          </a:xfrm>
          <a:ln w="2540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de-DE" sz="2800" b="1" dirty="0" smtClean="0">
              <a:solidFill>
                <a:schemeClr val="tx1"/>
              </a:solidFill>
            </a:endParaRPr>
          </a:p>
          <a:p>
            <a:r>
              <a:rPr lang="de-DE" sz="2800" b="1" dirty="0">
                <a:solidFill>
                  <a:schemeClr val="tx1"/>
                </a:solidFill>
              </a:rPr>
              <a:t>B</a:t>
            </a:r>
            <a:r>
              <a:rPr lang="de-DE" sz="2800" b="1" dirty="0" smtClean="0">
                <a:solidFill>
                  <a:schemeClr val="tx1"/>
                </a:solidFill>
              </a:rPr>
              <a:t>odenmarkt und Bodenrecht aus Sicht des BMEL</a:t>
            </a:r>
          </a:p>
          <a:p>
            <a:pPr lvl="0"/>
            <a:endParaRPr lang="de-DE" sz="1000" dirty="0" smtClean="0">
              <a:solidFill>
                <a:prstClr val="black"/>
              </a:solidFill>
            </a:endParaRPr>
          </a:p>
          <a:p>
            <a:pPr lvl="0"/>
            <a:endParaRPr lang="de-DE" sz="1000" dirty="0">
              <a:solidFill>
                <a:prstClr val="black"/>
              </a:solidFill>
            </a:endParaRPr>
          </a:p>
          <a:p>
            <a:pPr lvl="0"/>
            <a:endParaRPr lang="de-DE" sz="1000" dirty="0" smtClean="0">
              <a:solidFill>
                <a:prstClr val="black"/>
              </a:solidFill>
            </a:endParaRPr>
          </a:p>
          <a:p>
            <a:pPr lvl="0"/>
            <a:endParaRPr lang="de-DE" sz="1000" dirty="0">
              <a:solidFill>
                <a:prstClr val="black"/>
              </a:solidFill>
            </a:endParaRPr>
          </a:p>
          <a:p>
            <a:pPr lvl="0"/>
            <a:endParaRPr lang="de-DE" sz="1000" dirty="0">
              <a:solidFill>
                <a:prstClr val="black"/>
              </a:solidFill>
            </a:endParaRPr>
          </a:p>
          <a:p>
            <a:pPr lvl="0" algn="r"/>
            <a:r>
              <a:rPr lang="de-DE" sz="1400" dirty="0" smtClean="0">
                <a:solidFill>
                  <a:prstClr val="black"/>
                </a:solidFill>
              </a:rPr>
              <a:t>Volker </a:t>
            </a:r>
            <a:r>
              <a:rPr lang="de-DE" sz="1400" dirty="0" err="1" smtClean="0">
                <a:solidFill>
                  <a:prstClr val="black"/>
                </a:solidFill>
              </a:rPr>
              <a:t>Stöppler</a:t>
            </a:r>
            <a:endParaRPr lang="de-DE" sz="1400" dirty="0">
              <a:solidFill>
                <a:prstClr val="black"/>
              </a:solidFill>
            </a:endParaRPr>
          </a:p>
          <a:p>
            <a:pPr lvl="0" algn="r"/>
            <a:r>
              <a:rPr lang="de-DE" sz="1400" dirty="0" smtClean="0">
                <a:solidFill>
                  <a:prstClr val="black"/>
                </a:solidFill>
              </a:rPr>
              <a:t> </a:t>
            </a:r>
            <a:r>
              <a:rPr lang="de-DE" sz="1400" dirty="0">
                <a:solidFill>
                  <a:prstClr val="black"/>
                </a:solidFill>
              </a:rPr>
              <a:t>Referat </a:t>
            </a:r>
            <a:r>
              <a:rPr lang="de-DE" sz="1400" dirty="0" smtClean="0">
                <a:solidFill>
                  <a:prstClr val="black"/>
                </a:solidFill>
              </a:rPr>
              <a:t>423 </a:t>
            </a:r>
            <a:endParaRPr lang="de-DE" sz="1400" dirty="0">
              <a:solidFill>
                <a:prstClr val="black"/>
              </a:solidFill>
            </a:endParaRPr>
          </a:p>
          <a:p>
            <a:pPr lvl="0" algn="r"/>
            <a:r>
              <a:rPr lang="de-DE" sz="1400" dirty="0" smtClean="0">
                <a:solidFill>
                  <a:prstClr val="black"/>
                </a:solidFill>
              </a:rPr>
              <a:t>„Bodenmarkt“</a:t>
            </a:r>
            <a:endParaRPr lang="de-DE" sz="1400" dirty="0">
              <a:solidFill>
                <a:prstClr val="black"/>
              </a:solidFill>
            </a:endParaRPr>
          </a:p>
          <a:p>
            <a:pPr lvl="0" algn="r"/>
            <a:r>
              <a:rPr lang="de-DE" sz="1400" dirty="0">
                <a:solidFill>
                  <a:prstClr val="black"/>
                </a:solidFill>
              </a:rPr>
              <a:t>Tel.: 030 / </a:t>
            </a:r>
            <a:r>
              <a:rPr lang="de-DE" sz="1400" dirty="0" smtClean="0">
                <a:solidFill>
                  <a:prstClr val="black"/>
                </a:solidFill>
              </a:rPr>
              <a:t>18529-3390 </a:t>
            </a:r>
            <a:endParaRPr lang="de-DE" sz="1400" dirty="0">
              <a:solidFill>
                <a:prstClr val="black"/>
              </a:solidFill>
            </a:endParaRPr>
          </a:p>
          <a:p>
            <a:pPr lvl="0" algn="r"/>
            <a:r>
              <a:rPr lang="de-DE" sz="1400" dirty="0">
                <a:solidFill>
                  <a:prstClr val="black"/>
                </a:solidFill>
              </a:rPr>
              <a:t>Email: </a:t>
            </a:r>
            <a:r>
              <a:rPr lang="de-DE" sz="1400" dirty="0" smtClean="0">
                <a:solidFill>
                  <a:prstClr val="black"/>
                </a:solidFill>
                <a:hlinkClick r:id="rId2"/>
              </a:rPr>
              <a:t>volker.stoeppler@bmel.bund.de</a:t>
            </a:r>
            <a:endParaRPr lang="de-DE" sz="1400" dirty="0">
              <a:solidFill>
                <a:prstClr val="black"/>
              </a:solidFill>
            </a:endParaRPr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96" y="4077072"/>
            <a:ext cx="213360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395536" y="332656"/>
            <a:ext cx="8208912" cy="1512168"/>
          </a:xfrm>
          <a:prstGeom prst="rect">
            <a:avLst/>
          </a:prstGeom>
          <a:solidFill>
            <a:srgbClr val="9DF9F9"/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smtClean="0"/>
              <a:t>DGAR Herbsttagung</a:t>
            </a:r>
          </a:p>
          <a:p>
            <a:r>
              <a:rPr lang="de-DE" sz="2400" dirty="0" smtClean="0"/>
              <a:t>Ausschuss landwirtschaftliches Bodenrecht</a:t>
            </a:r>
          </a:p>
          <a:p>
            <a:r>
              <a:rPr lang="de-DE" sz="2400" dirty="0" smtClean="0"/>
              <a:t>24. September 2018</a:t>
            </a:r>
            <a:br>
              <a:rPr lang="de-DE" sz="2400" dirty="0" smtClean="0"/>
            </a:br>
            <a:r>
              <a:rPr lang="de-DE" sz="2400" dirty="0" smtClean="0"/>
              <a:t>Goslar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6524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2132856"/>
            <a:ext cx="8229600" cy="3528392"/>
          </a:xfrm>
          <a:ln w="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Instrumente:	</a:t>
            </a:r>
            <a:r>
              <a:rPr lang="de-DE" sz="2400" dirty="0" smtClean="0"/>
              <a:t>-     bestehende Regelung zum Preismissbrauch 		      bei Kauf- und Pachtpreisen (</a:t>
            </a:r>
            <a:r>
              <a:rPr lang="de-DE" sz="2400" dirty="0" err="1" smtClean="0"/>
              <a:t>Eingriffschwelle</a:t>
            </a:r>
            <a:r>
              <a:rPr lang="de-DE" sz="2400" dirty="0" smtClean="0"/>
              <a:t> + 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 50 %) absenken (z. B. BW: 20 %);</a:t>
            </a:r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-     Umgehungsmöglichkeit im Pachtrecht (Nicht-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  anzeige) schließen;</a:t>
            </a:r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FF"/>
                </a:solidFill>
              </a:rPr>
              <a:t>		</a:t>
            </a:r>
            <a:r>
              <a:rPr lang="de-DE" sz="2400" dirty="0"/>
              <a:t>-     </a:t>
            </a:r>
            <a:r>
              <a:rPr lang="de-DE" sz="2400" dirty="0" smtClean="0"/>
              <a:t>konsequenter </a:t>
            </a:r>
            <a:r>
              <a:rPr lang="de-DE" sz="2400" dirty="0"/>
              <a:t>Vollzug in allen Landkreisen</a:t>
            </a:r>
            <a:r>
              <a:rPr lang="de-DE" sz="2400" dirty="0" smtClean="0"/>
              <a:t>;</a:t>
            </a:r>
            <a:endParaRPr lang="de-DE" sz="240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err="1">
                <a:solidFill>
                  <a:srgbClr val="FF0000"/>
                </a:solidFill>
              </a:rPr>
              <a:t>Ziel</a:t>
            </a:r>
            <a:r>
              <a:rPr lang="en-GB" altLang="de-DE" sz="2200" b="1" dirty="0">
                <a:solidFill>
                  <a:srgbClr val="FF0000"/>
                </a:solidFill>
              </a:rPr>
              <a:t> 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1:</a:t>
            </a:r>
            <a:r>
              <a:rPr lang="en-GB" altLang="de-DE" sz="2200" b="1" dirty="0">
                <a:solidFill>
                  <a:srgbClr val="FF0000"/>
                </a:solidFill>
              </a:rPr>
              <a:t>	</a:t>
            </a:r>
            <a:r>
              <a:rPr lang="en-GB" altLang="de-DE" sz="2200" b="1" dirty="0" err="1">
                <a:solidFill>
                  <a:srgbClr val="FF0000"/>
                </a:solidFill>
              </a:rPr>
              <a:t>Vermeidung</a:t>
            </a:r>
            <a:r>
              <a:rPr lang="en-GB" altLang="de-DE" sz="2200" b="1" dirty="0">
                <a:solidFill>
                  <a:srgbClr val="FF0000"/>
                </a:solidFill>
              </a:rPr>
              <a:t> 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von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Spekulation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und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Preismissbrauch</a:t>
            </a:r>
            <a:r>
              <a:rPr lang="en-GB" altLang="de-DE" sz="2200" b="1" dirty="0"/>
              <a:t/>
            </a:r>
            <a:br>
              <a:rPr lang="en-GB" altLang="de-DE" sz="2200" b="1" dirty="0"/>
            </a:br>
            <a:endParaRPr lang="en-GB" altLang="de-DE" sz="2200" b="1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200" dirty="0" smtClean="0"/>
              <a:t>Lösungsansätze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22014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988840"/>
            <a:ext cx="8229600" cy="3096344"/>
          </a:xfrm>
          <a:ln w="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Instrument:	</a:t>
            </a:r>
            <a:r>
              <a:rPr lang="de-DE" sz="2400" dirty="0" smtClean="0"/>
              <a:t>-   Überprüfung von Vergünstigungen für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Unternehmensverbünde (staatl. </a:t>
            </a:r>
            <a:r>
              <a:rPr lang="de-DE" sz="2400" dirty="0" err="1" smtClean="0"/>
              <a:t>Flächenma</a:t>
            </a:r>
            <a:r>
              <a:rPr lang="de-DE" sz="2400" dirty="0" smtClean="0"/>
              <a:t>-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</a:t>
            </a:r>
            <a:r>
              <a:rPr lang="de-DE" sz="2400" dirty="0" err="1" smtClean="0"/>
              <a:t>nagement</a:t>
            </a:r>
            <a:r>
              <a:rPr lang="de-DE" sz="2400" dirty="0" smtClean="0"/>
              <a:t>, Bodenrecht,  Agrarförderung,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Steuerrecht);</a:t>
            </a:r>
          </a:p>
          <a:p>
            <a:pPr marL="0" indent="0">
              <a:buNone/>
            </a:pPr>
            <a:endParaRPr lang="de-DE" sz="1100" dirty="0" smtClean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err="1" smtClean="0">
                <a:solidFill>
                  <a:srgbClr val="FF0000"/>
                </a:solidFill>
              </a:rPr>
              <a:t>Ziel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2:	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Bewirtschaftung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durch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regional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verankerte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,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selbständige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Betriebe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pic>
        <p:nvPicPr>
          <p:cNvPr id="5122" name="Picture 2" descr="https://s14-eu5.ixquick.com/cgi-bin/serveimage?url=http%3A%2F%2Ft0.gstatic.com%2Fimages%3Fq%3Dtbn%3AANd9GcQGMqU8prCzWAp1_Fp47sCTSKJiE2TZGcDnsPlciPkvHiwuG2i9&amp;sp=5874800059fe64a7e1c60ee5781c8b9a&amp;anticache=8091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23072"/>
            <a:ext cx="2733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s14-eu5.ixquick.com/cgi-bin/serveimage?url=http%3A%2F%2Ft0.gstatic.com%2Fimages%3Fq%3Dtbn%3AANd9GcS_mRDdvo5U7X02lOb3I9q-QzS4wQCX35jtxAxiKevECOR4Z4TpkQ&amp;sp=ca93a1521a130798360329d84044f0b3&amp;anticache=54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91024"/>
            <a:ext cx="261533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s14-eu5.ixquick.com/cgi-bin/serveimage?url=http%3A%2F%2Ft0.gstatic.com%2Fimages%3Fq%3Dtbn%3AANd9GcSqmlPdgMTiE8MsKaFWm8Ik1xgoi6PYVHxMgG95sOFXBgQ4Jasr&amp;sp=77025eec2273d6b8586fbb60ed617f5c&amp;anticache=472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41" y="5210169"/>
            <a:ext cx="2448272" cy="10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s14-eu5.ixquick.com/cgi-bin/serveimage?url=http%3A%2F%2Ft0.gstatic.com%2Fimages%3Fq%3Dtbn%3AANd9GcRz6OoOvqMUB_X02N6qLTWgdqvzl2S-vEH7bBY04IpqzV5e8ss_&amp;sp=cf02f8e22ca3ad99cbdd07107e686a13&amp;anticache=33370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65" y="4924018"/>
            <a:ext cx="2397095" cy="104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200" dirty="0" smtClean="0"/>
              <a:t>Lösungsansätze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47819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2204864"/>
            <a:ext cx="8229600" cy="3888432"/>
          </a:xfrm>
          <a:ln w="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1000" b="1" dirty="0" smtClean="0"/>
          </a:p>
          <a:p>
            <a:pPr marL="0" indent="0">
              <a:buNone/>
            </a:pPr>
            <a:r>
              <a:rPr lang="de-DE" sz="2400" b="1" dirty="0" smtClean="0"/>
              <a:t>Begründung:	</a:t>
            </a:r>
            <a:r>
              <a:rPr lang="de-DE" sz="2400" dirty="0" smtClean="0"/>
              <a:t>-   Die Flächenverluste verringern die Produktions-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</a:t>
            </a:r>
            <a:r>
              <a:rPr lang="de-DE" sz="2400" dirty="0" err="1" smtClean="0"/>
              <a:t>möglichkeiten</a:t>
            </a:r>
            <a:r>
              <a:rPr lang="de-DE" sz="2400" dirty="0" smtClean="0"/>
              <a:t> der Landwirtschaft, verschärfen 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die Konkurrenz um die Flächen und treiben die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Preise.</a:t>
            </a:r>
          </a:p>
          <a:p>
            <a:pPr marL="0" indent="0">
              <a:buNone/>
            </a:pPr>
            <a:r>
              <a:rPr lang="de-DE" sz="2400" b="1" dirty="0" smtClean="0"/>
              <a:t>Instrumente:	</a:t>
            </a:r>
            <a:r>
              <a:rPr lang="de-DE" sz="2400" dirty="0" smtClean="0"/>
              <a:t>-    diverse, siehe: </a:t>
            </a:r>
            <a:r>
              <a:rPr lang="de-DE" sz="2400" dirty="0" smtClean="0">
                <a:hlinkClick r:id="rId3"/>
              </a:rPr>
              <a:t>www.BMEL.de</a:t>
            </a:r>
            <a:r>
              <a:rPr lang="de-DE" sz="2400" dirty="0" smtClean="0"/>
              <a:t>  </a:t>
            </a:r>
            <a:r>
              <a:rPr lang="de-DE" sz="2400" dirty="0"/>
              <a:t>Plattform </a:t>
            </a:r>
            <a:r>
              <a:rPr lang="de-DE" sz="2400" dirty="0" smtClean="0"/>
              <a:t>zum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</a:t>
            </a:r>
            <a:r>
              <a:rPr lang="de-DE" sz="2400" dirty="0"/>
              <a:t>Schutz der natürlichen Ressource </a:t>
            </a:r>
            <a:r>
              <a:rPr lang="de-DE" sz="2400" dirty="0" smtClean="0"/>
              <a:t>Boden;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-    u. a. keine PV-Freiflächenanlagen auf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Agrarflächen;</a:t>
            </a:r>
            <a:endParaRPr lang="de-DE" sz="240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err="1" smtClean="0">
                <a:solidFill>
                  <a:srgbClr val="FF0000"/>
                </a:solidFill>
              </a:rPr>
              <a:t>Ziel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3:	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Verringerung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der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Verluste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von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Agrarflächen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200" smtClean="0"/>
              <a:t>5. Wie kann die Agrarpolitik reagieren?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33788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8" name="Textfeld 13"/>
          <p:cNvSpPr txBox="1">
            <a:spLocks noChangeArrowheads="1"/>
          </p:cNvSpPr>
          <p:nvPr/>
        </p:nvSpPr>
        <p:spPr bwMode="auto">
          <a:xfrm>
            <a:off x="467543" y="908720"/>
            <a:ext cx="8280275" cy="5232202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rgbClr val="F28502"/>
              </a:buClr>
              <a:buFont typeface="Arial" pitchFamily="34" charset="0"/>
              <a:buChar char="→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rgbClr val="F28502"/>
              </a:buClr>
              <a:buFont typeface="Arial" pitchFamily="34" charset="0"/>
              <a:buChar char="→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rgbClr val="F28502"/>
              </a:buClr>
              <a:buFont typeface="Arial" pitchFamily="34" charset="0"/>
              <a:buChar char="→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BundesSans Regular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BundesSans Regular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BundesSans Regular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BundesSans Regular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BundesSans Regular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BundesSans Regular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de-DE" altLang="de-DE" sz="1800" b="1" dirty="0">
                <a:solidFill>
                  <a:srgbClr val="000000"/>
                </a:solidFill>
              </a:rPr>
              <a:t>Flächenverluste für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Bauland (Siedlungs- und Verkehrsflächen) zur Zeit 63 ha pro Tag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de-DE" altLang="de-DE" sz="1600" b="1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de-DE" altLang="de-DE" sz="1800" dirty="0" smtClean="0">
                <a:solidFill>
                  <a:srgbClr val="C0504D">
                    <a:lumMod val="75000"/>
                  </a:srgbClr>
                </a:solidFill>
              </a:rPr>
              <a:t>Beschleunigte Ausweisung von Wohngebieten bis zu 1 ha (§ 13 b BauGB)</a:t>
            </a:r>
          </a:p>
          <a:p>
            <a:pPr marL="285750" indent="-28575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de-DE" altLang="de-DE" sz="1800" dirty="0" smtClean="0">
                <a:solidFill>
                  <a:srgbClr val="C0504D">
                    <a:lumMod val="75000"/>
                  </a:srgbClr>
                </a:solidFill>
              </a:rPr>
              <a:t>Bau von PV-Anlagen auf Agrarflächen in Bayern und Baden-Württemberg;</a:t>
            </a:r>
          </a:p>
          <a:p>
            <a:pPr marL="285750" indent="-285750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de-DE" altLang="de-DE" sz="1800" dirty="0" smtClean="0">
                <a:solidFill>
                  <a:srgbClr val="C0504D">
                    <a:lumMod val="75000"/>
                  </a:srgbClr>
                </a:solidFill>
              </a:rPr>
              <a:t>Entwurf Koalitionsvertrag CDU / SPD / CSU vom 7. Februar 2018:</a:t>
            </a: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„Wohnraumoffensive und Baulandmobilisierung“                </a:t>
            </a:r>
            <a:endParaRPr lang="de-DE" sz="18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de-DE" sz="800" dirty="0" smtClean="0">
              <a:solidFill>
                <a:srgbClr val="C0504D">
                  <a:lumMod val="75000"/>
                </a:srgbClr>
              </a:solidFill>
            </a:endParaRP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„Gewinnung </a:t>
            </a:r>
            <a:r>
              <a:rPr lang="de-DE" sz="1800" dirty="0">
                <a:solidFill>
                  <a:srgbClr val="C0504D">
                    <a:lumMod val="75000"/>
                  </a:srgbClr>
                </a:solidFill>
              </a:rPr>
              <a:t>von Wohnbauland von </a:t>
            </a: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Landwirten“</a:t>
            </a: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de-DE" sz="800" dirty="0" smtClean="0">
              <a:solidFill>
                <a:srgbClr val="C0504D">
                  <a:lumMod val="75000"/>
                </a:srgbClr>
              </a:solidFill>
            </a:endParaRP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„Umwandlung von 20.000 ha BVVG-Flächen in</a:t>
            </a:r>
          </a:p>
          <a:p>
            <a:pPr lvl="1" inden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</a:pPr>
            <a:r>
              <a:rPr lang="de-DE" sz="1800" dirty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    Naturschutzflächen“</a:t>
            </a:r>
          </a:p>
          <a:p>
            <a:pPr lvl="1" inden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</a:pPr>
            <a:endParaRPr lang="de-DE" sz="800" dirty="0" smtClean="0">
              <a:solidFill>
                <a:srgbClr val="C0504D">
                  <a:lumMod val="75000"/>
                </a:srgbClr>
              </a:solidFill>
            </a:endParaRP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„ Ziel Begrenzung Flächenverbrauch auf 30 ha / Tag</a:t>
            </a:r>
          </a:p>
          <a:p>
            <a:pPr lvl="1" inden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</a:pPr>
            <a:r>
              <a:rPr lang="de-DE" sz="1800" dirty="0">
                <a:solidFill>
                  <a:srgbClr val="C0504D">
                    <a:lumMod val="75000"/>
                  </a:srgbClr>
                </a:solidFill>
              </a:rPr>
              <a:t> </a:t>
            </a: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   wird um 10 Jahre auf 2030 verschoben“</a:t>
            </a: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endParaRPr lang="de-DE" sz="800" dirty="0" smtClean="0">
              <a:solidFill>
                <a:prstClr val="black"/>
              </a:solidFill>
            </a:endParaRPr>
          </a:p>
          <a:p>
            <a:pPr marL="102870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de-DE" sz="1800" dirty="0" smtClean="0">
                <a:solidFill>
                  <a:srgbClr val="00B050"/>
                </a:solidFill>
              </a:rPr>
              <a:t> „ neuer Versuch einer Bundeskompensationsverordnung</a:t>
            </a:r>
          </a:p>
          <a:p>
            <a:pPr lvl="1" inden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</a:pPr>
            <a:r>
              <a:rPr lang="de-DE" sz="1800" dirty="0">
                <a:solidFill>
                  <a:srgbClr val="00B050"/>
                </a:solidFill>
              </a:rPr>
              <a:t> </a:t>
            </a:r>
            <a:r>
              <a:rPr lang="de-DE" sz="1800" dirty="0" smtClean="0">
                <a:solidFill>
                  <a:srgbClr val="00B050"/>
                </a:solidFill>
              </a:rPr>
              <a:t>     zur Verringerung des Flächenverbrauchs“</a:t>
            </a:r>
          </a:p>
          <a:p>
            <a:pPr lvl="1" inden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285750" lvl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de-DE" sz="1800" dirty="0" smtClean="0">
                <a:solidFill>
                  <a:srgbClr val="C0504D">
                    <a:lumMod val="75000"/>
                  </a:srgbClr>
                </a:solidFill>
              </a:rPr>
              <a:t>Preistreibende Wirkung des § 6 b Einkommensteuergesetz</a:t>
            </a:r>
            <a:endParaRPr lang="de-DE" altLang="de-DE" sz="1600" b="1" dirty="0">
              <a:solidFill>
                <a:srgbClr val="C0504D">
                  <a:lumMod val="75000"/>
                </a:srgbClr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de-DE" altLang="de-DE" sz="1600" b="1" dirty="0">
              <a:solidFill>
                <a:srgbClr val="000000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00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sz="1000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sz="1000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07504" y="6104329"/>
            <a:ext cx="6840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baseline="30000" dirty="0" smtClean="0">
                <a:solidFill>
                  <a:prstClr val="black"/>
                </a:solidFill>
              </a:rPr>
              <a:t>1</a:t>
            </a:r>
            <a:r>
              <a:rPr lang="de-DE" sz="1200" b="1" dirty="0" smtClean="0">
                <a:solidFill>
                  <a:prstClr val="black"/>
                </a:solidFill>
              </a:rPr>
              <a:t>;</a:t>
            </a:r>
          </a:p>
        </p:txBody>
      </p:sp>
      <p:sp>
        <p:nvSpPr>
          <p:cNvPr id="14" name="Textfeld 13"/>
          <p:cNvSpPr txBox="1"/>
          <p:nvPr/>
        </p:nvSpPr>
        <p:spPr>
          <a:xfrm rot="20196176">
            <a:off x="1903115" y="4107311"/>
            <a:ext cx="6438750" cy="584775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000FF"/>
                </a:solidFill>
              </a:rPr>
              <a:t>Flächenverluste bleiben das Problem!</a:t>
            </a:r>
            <a:endParaRPr lang="de-DE" sz="3200" dirty="0">
              <a:solidFill>
                <a:srgbClr val="0000FF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Treiber</a:t>
            </a:r>
            <a:r>
              <a:rPr lang="en-GB" altLang="de-DE" sz="8800" dirty="0" smtClean="0">
                <a:solidFill>
                  <a:prstClr val="black"/>
                </a:solidFill>
              </a:rPr>
              <a:t> </a:t>
            </a:r>
            <a:r>
              <a:rPr lang="en-GB" altLang="de-DE" sz="8800" dirty="0" err="1" smtClean="0">
                <a:solidFill>
                  <a:prstClr val="black"/>
                </a:solidFill>
              </a:rPr>
              <a:t>für</a:t>
            </a:r>
            <a:r>
              <a:rPr lang="en-GB" altLang="de-DE" sz="8800" dirty="0" smtClean="0">
                <a:solidFill>
                  <a:prstClr val="black"/>
                </a:solidFill>
              </a:rPr>
              <a:t> </a:t>
            </a:r>
            <a:r>
              <a:rPr lang="en-GB" altLang="de-DE" sz="8800" dirty="0" err="1" smtClean="0">
                <a:solidFill>
                  <a:prstClr val="black"/>
                </a:solidFill>
              </a:rPr>
              <a:t>Landkonzentration</a:t>
            </a:r>
            <a:endParaRPr lang="en-GB" altLang="de-DE" sz="88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6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4369" y="2420888"/>
            <a:ext cx="8229600" cy="3744416"/>
          </a:xfrm>
          <a:ln w="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Begründung:	</a:t>
            </a:r>
            <a:r>
              <a:rPr lang="de-DE" sz="2400" dirty="0" smtClean="0"/>
              <a:t>-   Grundprinzip der sozialen Marktwirtschaft;</a:t>
            </a: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		-   Wettbewerb kann beeinträchtigt werden;</a:t>
            </a:r>
          </a:p>
          <a:p>
            <a:pPr marL="0" indent="0">
              <a:buNone/>
            </a:pPr>
            <a:r>
              <a:rPr lang="de-DE" sz="2400" b="1" dirty="0" smtClean="0"/>
              <a:t>		</a:t>
            </a:r>
            <a:r>
              <a:rPr lang="de-DE" sz="2400" dirty="0" smtClean="0"/>
              <a:t>-   Wettbewerb ist Voraussetzung für „Wanderung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zum besseren Wirt“;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b="1" dirty="0" smtClean="0"/>
              <a:t>Instrument:	</a:t>
            </a:r>
            <a:r>
              <a:rPr lang="de-DE" sz="2400" dirty="0" smtClean="0"/>
              <a:t>Versagungsmöglichkeit bei zu hoher regionaler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Flächenkonzentration im Bodenrecht schaffen;</a:t>
            </a:r>
            <a:endParaRPr lang="de-DE" sz="240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err="1" smtClean="0">
                <a:solidFill>
                  <a:srgbClr val="FF0000"/>
                </a:solidFill>
              </a:rPr>
              <a:t>Ziel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4:	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Vermeidung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marktbeherrschende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Stellungen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2880320"/>
          </a:xfrm>
          <a:ln w="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Instrumente:	</a:t>
            </a:r>
            <a:r>
              <a:rPr lang="de-DE" sz="2400" dirty="0" smtClean="0"/>
              <a:t>-</a:t>
            </a:r>
            <a:r>
              <a:rPr lang="de-DE" sz="2400" b="1" dirty="0" smtClean="0"/>
              <a:t>   </a:t>
            </a:r>
            <a:r>
              <a:rPr lang="de-DE" sz="2400" dirty="0" smtClean="0"/>
              <a:t>Versagungsmöglichkeit bei zu hoher Flächen-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</a:t>
            </a:r>
            <a:r>
              <a:rPr lang="de-DE" sz="2400" dirty="0" err="1" smtClean="0"/>
              <a:t>konzentration</a:t>
            </a:r>
            <a:r>
              <a:rPr lang="de-DE" sz="2400" dirty="0" smtClean="0"/>
              <a:t> schaffen (Pacht und Eigentum);</a:t>
            </a:r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-    Berücksichtigung bei der Bestimmung der Auf-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</a:t>
            </a:r>
            <a:r>
              <a:rPr lang="de-DE" sz="2400" dirty="0" err="1" smtClean="0"/>
              <a:t>stockungsbedürftigkeit</a:t>
            </a:r>
            <a:r>
              <a:rPr lang="de-DE" sz="2400" dirty="0" smtClean="0"/>
              <a:t> bei Vorkaufsregelung;</a:t>
            </a:r>
            <a:endParaRPr lang="de-DE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 smtClean="0">
              <a:solidFill>
                <a:srgbClr val="0000FF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err="1" smtClean="0">
                <a:solidFill>
                  <a:srgbClr val="FF0000"/>
                </a:solidFill>
              </a:rPr>
              <a:t>Ziel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5:	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Breite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Eigentumsstreuung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48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960440"/>
          </a:xfrm>
          <a:ln w="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1000" b="1" dirty="0" smtClean="0"/>
          </a:p>
          <a:p>
            <a:pPr marL="0" indent="0">
              <a:buNone/>
            </a:pPr>
            <a:r>
              <a:rPr lang="de-DE" sz="2400" b="1" dirty="0" smtClean="0"/>
              <a:t>Begründung:	</a:t>
            </a:r>
            <a:r>
              <a:rPr lang="de-DE" sz="2400" dirty="0" smtClean="0"/>
              <a:t>-   Intransparenz  benachteiligt aktive Landwirte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und begünstigt Investoren und andere Akteure;</a:t>
            </a:r>
          </a:p>
          <a:p>
            <a:pPr marL="0" indent="0">
              <a:buNone/>
            </a:pPr>
            <a:r>
              <a:rPr lang="de-DE" sz="2400" dirty="0" smtClean="0"/>
              <a:t>		-   Sachgerechtes Handeln der Parlamente und </a:t>
            </a:r>
          </a:p>
          <a:p>
            <a:pPr marL="0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                             Behörden wird erschwert;</a:t>
            </a:r>
          </a:p>
          <a:p>
            <a:pPr marL="0" indent="0">
              <a:buNone/>
            </a:pPr>
            <a:r>
              <a:rPr lang="de-DE" sz="2400" dirty="0" smtClean="0"/>
              <a:t> 	</a:t>
            </a:r>
            <a:endParaRPr lang="de-DE" sz="2400" dirty="0"/>
          </a:p>
          <a:p>
            <a:pPr marL="0" indent="0">
              <a:buNone/>
            </a:pPr>
            <a:r>
              <a:rPr lang="de-DE" sz="2400" b="1" dirty="0" smtClean="0"/>
              <a:t>Instrument:	</a:t>
            </a:r>
            <a:r>
              <a:rPr lang="de-DE" sz="2400" dirty="0" smtClean="0"/>
              <a:t>-   Datenerfassung zum Bodenmarkt verbessern;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-   Unternehmensverbünde in Datenerfassung ein-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beziehen;</a:t>
            </a:r>
          </a:p>
          <a:p>
            <a:pPr marL="0" indent="0">
              <a:buNone/>
            </a:pPr>
            <a:endParaRPr lang="de-DE" sz="1100" dirty="0" smtClean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052736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err="1" smtClean="0">
                <a:solidFill>
                  <a:srgbClr val="FF0000"/>
                </a:solidFill>
              </a:rPr>
              <a:t>Ziel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6:	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Verbesserung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der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Transparenz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2880320"/>
          </a:xfrm>
          <a:ln w="0"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Grundlage</a:t>
            </a:r>
          </a:p>
          <a:p>
            <a:r>
              <a:rPr lang="de-DE" sz="2400" dirty="0" smtClean="0"/>
              <a:t>Koalitionsvertrag;</a:t>
            </a:r>
          </a:p>
          <a:p>
            <a:r>
              <a:rPr lang="de-DE" sz="2400" dirty="0" smtClean="0"/>
              <a:t>„Die Bundesregierung unterstützt die Bundesländer bei der Novellierung bodenrechtlicher Vorgaben mit dem Ziel einer ausgewogenen Agrarstruktur und der Abwehr außerlandwirtschaftlicher Investitionen.“</a:t>
            </a:r>
          </a:p>
          <a:p>
            <a:endParaRPr lang="de-DE" sz="2400" dirty="0" smtClean="0"/>
          </a:p>
          <a:p>
            <a:pPr marL="0" indent="0">
              <a:buNone/>
            </a:pPr>
            <a:endParaRPr lang="de-DE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 smtClean="0">
              <a:solidFill>
                <a:srgbClr val="0000FF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smtClean="0">
                <a:solidFill>
                  <a:srgbClr val="FF0000"/>
                </a:solidFill>
              </a:rPr>
              <a:t>	Bund-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Länder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-Initiative “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Landwirtschaftlicher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Bodenmarkt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”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2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 smtClean="0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     DGAR Goslar   24. September 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104456"/>
          </a:xfrm>
          <a:ln w="0">
            <a:noFill/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de-DE" sz="8000" b="1" dirty="0" smtClean="0"/>
              <a:t>Handlungsfelder</a:t>
            </a:r>
          </a:p>
          <a:p>
            <a:pPr lvl="0">
              <a:lnSpc>
                <a:spcPts val="2000"/>
              </a:lnSpc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Modernisierung des landwirtschaftlichen Bodenrechts.</a:t>
            </a:r>
            <a:endParaRPr lang="de-DE" sz="8000" dirty="0">
              <a:ea typeface="Calibri"/>
              <a:cs typeface="Times New Roman"/>
            </a:endParaRPr>
          </a:p>
          <a:p>
            <a:pPr lvl="0">
              <a:lnSpc>
                <a:spcPts val="2000"/>
              </a:lnSpc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Maßnahmen / Instrumente zur Verbesserung der Markttransparenz.</a:t>
            </a:r>
            <a:endParaRPr lang="de-DE" sz="8000" dirty="0">
              <a:ea typeface="Calibri"/>
              <a:cs typeface="Times New Roman"/>
            </a:endParaRPr>
          </a:p>
          <a:p>
            <a:pPr lvl="0">
              <a:lnSpc>
                <a:spcPts val="2000"/>
              </a:lnSpc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Maßnahmen / Instrumente zur Verringerung des Umfangs nicht landwirtschaftlicher Nutzung von Agrarflächen.</a:t>
            </a:r>
            <a:endParaRPr lang="de-DE" sz="8000" dirty="0">
              <a:ea typeface="Calibri"/>
              <a:cs typeface="Times New Roman"/>
            </a:endParaRPr>
          </a:p>
          <a:p>
            <a:pPr lvl="0">
              <a:lnSpc>
                <a:spcPts val="2000"/>
              </a:lnSpc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Austausch zum Vollzug und zur Rechtsprechung des landwirtschaftlichen Bodenrechts.</a:t>
            </a:r>
            <a:endParaRPr lang="de-DE" sz="8000" dirty="0">
              <a:ea typeface="Calibri"/>
              <a:cs typeface="Times New Roman"/>
            </a:endParaRPr>
          </a:p>
          <a:p>
            <a:pPr lvl="0">
              <a:lnSpc>
                <a:spcPts val="2000"/>
              </a:lnSpc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Instrumente / Maßnahmen zur Verbesserung des Zugangs zu Agrarflächen für Junglandwirte und Existenzgründer mit tragfähigen Betriebsentwicklungsplänen.</a:t>
            </a:r>
            <a:endParaRPr lang="de-DE" sz="8000" dirty="0">
              <a:ea typeface="Calibri"/>
              <a:cs typeface="Times New Roman"/>
            </a:endParaRPr>
          </a:p>
          <a:p>
            <a:pPr lvl="0">
              <a:lnSpc>
                <a:spcPts val="2000"/>
              </a:lnSpc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Vergabe und Auswertung von Forschungsaufträgen zu aktuellen Entwicklungen auf dem Bodenmarkt.</a:t>
            </a:r>
            <a:endParaRPr lang="de-DE" sz="8000" dirty="0">
              <a:ea typeface="Calibri"/>
              <a:cs typeface="Times New Roman"/>
            </a:endParaRPr>
          </a:p>
          <a:p>
            <a:pPr lvl="0">
              <a:lnSpc>
                <a:spcPts val="2000"/>
              </a:lnSpc>
              <a:spcAft>
                <a:spcPts val="1000"/>
              </a:spcAft>
              <a:buFont typeface="Symbol"/>
              <a:buChar char=""/>
            </a:pPr>
            <a:r>
              <a:rPr lang="de-DE" sz="8000" dirty="0">
                <a:latin typeface="Times New Roman"/>
                <a:ea typeface="Calibri"/>
                <a:cs typeface="Times New Roman"/>
              </a:rPr>
              <a:t>Zielkonforme Gestaltung steuerlicher Regelungen die landwirtschaftliche Bodenmärkte betreffen</a:t>
            </a:r>
            <a:r>
              <a:rPr lang="de-DE" sz="2000" dirty="0" smtClean="0">
                <a:latin typeface="Times New Roman"/>
                <a:ea typeface="Calibri"/>
                <a:cs typeface="Times New Roman"/>
              </a:rPr>
              <a:t>.</a:t>
            </a:r>
            <a:endParaRPr lang="de-DE" sz="2000" b="1" dirty="0" smtClean="0"/>
          </a:p>
          <a:p>
            <a:pPr marL="0" indent="0" algn="ctr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</a:t>
            </a:r>
            <a:endParaRPr lang="de-DE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 smtClean="0">
              <a:solidFill>
                <a:srgbClr val="0000FF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smtClean="0">
                <a:solidFill>
                  <a:srgbClr val="FF0000"/>
                </a:solidFill>
              </a:rPr>
              <a:t>	Bund-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Länder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-Initiative “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Landwirtschaftlicher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Bodenmarkt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”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9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176464"/>
          </a:xfrm>
          <a:ln w="0">
            <a:noFill/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sz="2400" b="1" dirty="0" smtClean="0"/>
              <a:t>Arbeitsstrukturen</a:t>
            </a:r>
            <a:endParaRPr lang="de-DE" sz="2400" dirty="0" smtClean="0"/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2000" dirty="0"/>
              <a:t>Regelmäßige </a:t>
            </a:r>
            <a:r>
              <a:rPr lang="de-DE" sz="2000" b="1" dirty="0"/>
              <a:t>Bund-Länder-Besprechungen</a:t>
            </a:r>
            <a:r>
              <a:rPr lang="de-DE" sz="2000" dirty="0"/>
              <a:t> auf Einladung des BMEL (mindestens einmal jährlich, unbefristet) zu Fragen des Bodenmarktes und des </a:t>
            </a:r>
            <a:r>
              <a:rPr lang="de-DE" sz="2000" dirty="0" smtClean="0"/>
              <a:t>Bodenrechts.</a:t>
            </a:r>
          </a:p>
          <a:p>
            <a:pPr lvl="0"/>
            <a:r>
              <a:rPr lang="de-DE" sz="2000" b="1" dirty="0"/>
              <a:t>Themenbezogene Arbeitsgruppen</a:t>
            </a:r>
            <a:r>
              <a:rPr lang="de-DE" sz="2000" dirty="0"/>
              <a:t> zu Einzelthemen der Bund-Länder-Initiative Landwirtschaftlicher </a:t>
            </a:r>
            <a:r>
              <a:rPr lang="de-DE" sz="2000" dirty="0" smtClean="0"/>
              <a:t>Bodenmarkt; Anlassbezogen</a:t>
            </a:r>
            <a:r>
              <a:rPr lang="de-DE" sz="2000" dirty="0"/>
              <a:t>; zeitlich </a:t>
            </a:r>
            <a:r>
              <a:rPr lang="de-DE" sz="2000" dirty="0" smtClean="0"/>
              <a:t>befristet; </a:t>
            </a:r>
            <a:r>
              <a:rPr lang="de-DE" sz="2000" dirty="0"/>
              <a:t>Zusammensetzung je nach Thema mit einzelnen Experten aus den Ländern, dem Bund und ggf. anderen Akteuren auf dem </a:t>
            </a:r>
            <a:r>
              <a:rPr lang="de-DE" sz="2000" dirty="0" smtClean="0"/>
              <a:t>Bodenmarkt.</a:t>
            </a:r>
          </a:p>
          <a:p>
            <a:r>
              <a:rPr lang="de-DE" sz="2000" dirty="0"/>
              <a:t>Gelegentliche </a:t>
            </a:r>
            <a:r>
              <a:rPr lang="de-DE" sz="2000" b="1" dirty="0"/>
              <a:t>Expertengespräche und Workshops</a:t>
            </a:r>
            <a:r>
              <a:rPr lang="de-DE" sz="2000" dirty="0"/>
              <a:t> zum Informationsaustausch und zur </a:t>
            </a:r>
            <a:r>
              <a:rPr lang="de-DE" sz="2000" dirty="0" smtClean="0"/>
              <a:t>Meinungsbildung; Anlassbezogen; </a:t>
            </a:r>
            <a:r>
              <a:rPr lang="de-DE" sz="2000" dirty="0"/>
              <a:t>insbesondere zur Diskussion von Forschungsergebnissen, Entwicklungen auf dem europäischen Bodenmarkt, Schwerpunktthemen;</a:t>
            </a:r>
          </a:p>
          <a:p>
            <a:r>
              <a:rPr lang="de-DE" sz="2000" dirty="0"/>
              <a:t>Zusammensetzung: Wissenschaftler, Experten aus der Immobilienwirtschaft, Verbände, Fachöffentlichkeit, </a:t>
            </a:r>
            <a:r>
              <a:rPr lang="de-DE" sz="2000" dirty="0" smtClean="0"/>
              <a:t>etc.</a:t>
            </a:r>
            <a:endParaRPr lang="de-DE" sz="2000" dirty="0"/>
          </a:p>
          <a:p>
            <a:pPr lvl="0"/>
            <a:endParaRPr lang="de-DE" sz="2000" dirty="0" smtClean="0"/>
          </a:p>
          <a:p>
            <a:pPr lvl="0"/>
            <a:endParaRPr lang="de-DE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 smtClean="0">
              <a:solidFill>
                <a:srgbClr val="0000FF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smtClean="0">
                <a:solidFill>
                  <a:srgbClr val="FF0000"/>
                </a:solidFill>
              </a:rPr>
              <a:t>	Bund-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Länder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-Initiative “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Landwirtschaftlicher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Bodenmarkt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”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 smtClean="0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    DGAR Goslar   24. September 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  <a:ln w="25400">
            <a:noFill/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de-DE" sz="800" dirty="0" smtClean="0">
              <a:solidFill>
                <a:srgbClr val="0000FF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de-DE" sz="2200" b="1" dirty="0" smtClean="0"/>
              <a:t>Sechs Thesen zum Bodenmarkt</a:t>
            </a:r>
          </a:p>
          <a:p>
            <a:pPr marL="0" indent="0" algn="ctr">
              <a:spcBef>
                <a:spcPts val="0"/>
              </a:spcBef>
              <a:buNone/>
            </a:pPr>
            <a:endParaRPr lang="de-DE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Eine </a:t>
            </a:r>
            <a:r>
              <a:rPr lang="de-DE" sz="2400" b="1" dirty="0" smtClean="0"/>
              <a:t>zukunftsfähige Agrarstruktur </a:t>
            </a:r>
            <a:r>
              <a:rPr lang="de-DE" sz="2400" dirty="0" smtClean="0"/>
              <a:t>besteht aus leistungsfähigen Betrieben und stabilen Dörfern.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Die </a:t>
            </a:r>
            <a:r>
              <a:rPr lang="de-DE" sz="2400" b="1" dirty="0" smtClean="0"/>
              <a:t>Bedingungen auf dem Bodenmarkt </a:t>
            </a:r>
            <a:r>
              <a:rPr lang="de-DE" sz="2400" dirty="0" smtClean="0"/>
              <a:t>haben sich grundlegend verändert.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b="1" dirty="0" smtClean="0"/>
              <a:t>Aktive Landwirte </a:t>
            </a:r>
            <a:r>
              <a:rPr lang="de-DE" sz="2400" dirty="0" smtClean="0"/>
              <a:t>sind gegenüber Investoren benachteiligt.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Die </a:t>
            </a:r>
            <a:r>
              <a:rPr lang="de-DE" sz="2400" b="1" dirty="0" smtClean="0"/>
              <a:t>Stabilität ländlicher Regionen </a:t>
            </a:r>
            <a:r>
              <a:rPr lang="de-DE" sz="2400" dirty="0" smtClean="0"/>
              <a:t>wird geschwächt.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Die </a:t>
            </a:r>
            <a:r>
              <a:rPr lang="de-DE" sz="2400" b="1" dirty="0" smtClean="0"/>
              <a:t>Mängel im Bodenrecht </a:t>
            </a:r>
            <a:r>
              <a:rPr lang="de-DE" sz="2400" dirty="0" smtClean="0"/>
              <a:t>- Intransparenz und Regulierungslücken - nutzen vor allem Investoren.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Die Probleme auf dem Bodenmarkt erledigen sich nicht durch abwarten. Die </a:t>
            </a:r>
            <a:r>
              <a:rPr lang="de-DE" sz="2400" b="1" dirty="0" smtClean="0"/>
              <a:t>Agrarpolitik muss handeln</a:t>
            </a:r>
            <a:r>
              <a:rPr lang="de-DE" sz="2400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de-DE" sz="2200" dirty="0" smtClean="0"/>
              <a:t>Ausblick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128439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 smtClean="0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    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816424"/>
          </a:xfrm>
          <a:ln w="0"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Arbeitsergebnisse</a:t>
            </a:r>
          </a:p>
          <a:p>
            <a:r>
              <a:rPr lang="de-DE" sz="2000" dirty="0"/>
              <a:t>Vorschläge und Maßnahmen der „Bund-Länder-Initiative Landwirtschaftlicher Bodenmarkt“ fließen zum einen in die Rechtsetzung und in Maßnahmen der Länder und des Bundes auf dem Bodenmarkt </a:t>
            </a:r>
            <a:r>
              <a:rPr lang="de-DE" sz="2000" dirty="0" smtClean="0"/>
              <a:t>ein.</a:t>
            </a:r>
          </a:p>
          <a:p>
            <a:r>
              <a:rPr lang="de-DE" sz="2000" dirty="0"/>
              <a:t>Außerdem wird über die Ergebnisse einmal jährlich, anlässlich der jeweiligen Herbst-AMK Bericht erstattet. Der erste Bericht wird zur Herbst-AMK 2019 </a:t>
            </a:r>
            <a:r>
              <a:rPr lang="de-DE" sz="2000" dirty="0" smtClean="0"/>
              <a:t>vorgelegt.</a:t>
            </a:r>
          </a:p>
          <a:p>
            <a:r>
              <a:rPr lang="de-DE" sz="2000" dirty="0"/>
              <a:t>BMEL sollte im Rahmen des Agrarberichts über Entwicklung und Maßnahmen auf den landwirtschaftlichen Bodenmärkten </a:t>
            </a:r>
            <a:r>
              <a:rPr lang="de-DE" sz="2000" dirty="0" smtClean="0"/>
              <a:t>berichten.</a:t>
            </a:r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endParaRPr lang="de-DE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sz="2000" dirty="0" smtClean="0">
              <a:solidFill>
                <a:srgbClr val="0000FF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124744"/>
            <a:ext cx="8229600" cy="576262"/>
          </a:xfrm>
          <a:noFill/>
          <a:ln w="31750">
            <a:noFill/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altLang="de-DE" sz="2200" b="1" dirty="0"/>
              <a:t/>
            </a:r>
            <a:br>
              <a:rPr lang="en-GB" altLang="de-DE" sz="2200" b="1" dirty="0"/>
            </a:br>
            <a:r>
              <a:rPr lang="en-GB" altLang="de-DE" sz="2200" b="1" dirty="0" smtClean="0">
                <a:solidFill>
                  <a:srgbClr val="FF0000"/>
                </a:solidFill>
              </a:rPr>
              <a:t>	Bund-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Länder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-Initiative “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Landwirtschaftlicher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 </a:t>
            </a:r>
            <a:r>
              <a:rPr lang="en-GB" altLang="de-DE" sz="2200" b="1" dirty="0" err="1" smtClean="0">
                <a:solidFill>
                  <a:srgbClr val="FF0000"/>
                </a:solidFill>
              </a:rPr>
              <a:t>Bodenmarkt</a:t>
            </a:r>
            <a:r>
              <a:rPr lang="en-GB" altLang="de-DE" sz="2200" b="1" dirty="0" smtClean="0">
                <a:solidFill>
                  <a:srgbClr val="FF0000"/>
                </a:solidFill>
              </a:rPr>
              <a:t>”</a:t>
            </a:r>
            <a:r>
              <a:rPr lang="en-GB" altLang="de-DE" sz="2200" b="1" dirty="0" smtClean="0"/>
              <a:t/>
            </a:r>
            <a:br>
              <a:rPr lang="en-GB" altLang="de-DE" sz="2200" b="1" dirty="0" smtClean="0"/>
            </a:br>
            <a:endParaRPr lang="en-GB" altLang="de-DE" sz="2200" b="1" dirty="0" smtClean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96" y="4581128"/>
            <a:ext cx="8229600" cy="1728192"/>
          </a:xfrm>
          <a:ln w="25400">
            <a:noFill/>
          </a:ln>
        </p:spPr>
        <p:txBody>
          <a:bodyPr>
            <a:normAutofit/>
          </a:bodyPr>
          <a:lstStyle/>
          <a:p>
            <a:pPr marL="279400" indent="0" algn="ctr">
              <a:spcBef>
                <a:spcPts val="600"/>
              </a:spcBef>
              <a:buNone/>
              <a:tabLst>
                <a:tab pos="0" algn="l"/>
              </a:tabLst>
              <a:defRPr/>
            </a:pPr>
            <a:endParaRPr lang="de-DE" altLang="de-DE" sz="1800" b="1" dirty="0">
              <a:solidFill>
                <a:prstClr val="black"/>
              </a:solidFill>
            </a:endParaRPr>
          </a:p>
          <a:p>
            <a:pPr marL="279400" indent="0" algn="ctr">
              <a:spcBef>
                <a:spcPts val="600"/>
              </a:spcBef>
              <a:buNone/>
              <a:tabLst>
                <a:tab pos="0" algn="l"/>
              </a:tabLst>
              <a:defRPr/>
            </a:pPr>
            <a:r>
              <a:rPr lang="de-DE" altLang="de-DE" b="1" i="1" dirty="0" smtClean="0">
                <a:solidFill>
                  <a:srgbClr val="0000FF"/>
                </a:solidFill>
              </a:rPr>
              <a:t>Danke </a:t>
            </a:r>
            <a:r>
              <a:rPr lang="de-DE" altLang="de-DE" b="1" i="1" dirty="0">
                <a:solidFill>
                  <a:srgbClr val="0000FF"/>
                </a:solidFill>
              </a:rPr>
              <a:t>für die Aufmerksamkeit</a:t>
            </a:r>
            <a:r>
              <a:rPr lang="de-DE" altLang="de-DE" b="1" i="1" dirty="0" smtClean="0">
                <a:solidFill>
                  <a:srgbClr val="0000FF"/>
                </a:solidFill>
              </a:rPr>
              <a:t>!</a:t>
            </a:r>
          </a:p>
          <a:p>
            <a:pPr marL="279400" indent="0" algn="ctr">
              <a:spcBef>
                <a:spcPts val="600"/>
              </a:spcBef>
              <a:buNone/>
              <a:tabLst>
                <a:tab pos="0" algn="l"/>
              </a:tabLst>
              <a:defRPr/>
            </a:pPr>
            <a:r>
              <a:rPr lang="de-DE" altLang="de-DE" b="1" i="1" dirty="0" smtClean="0">
                <a:solidFill>
                  <a:srgbClr val="0000FF"/>
                </a:solidFill>
              </a:rPr>
              <a:t>www.bmel.de</a:t>
            </a:r>
            <a:endParaRPr lang="de-DE" altLang="de-DE" sz="500" b="1" dirty="0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80720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195736" y="2060848"/>
            <a:ext cx="5184576" cy="22159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„</a:t>
            </a:r>
            <a:r>
              <a:rPr lang="de-DE" sz="2800" b="1" dirty="0">
                <a:solidFill>
                  <a:schemeClr val="accent6">
                    <a:lumMod val="75000"/>
                  </a:schemeClr>
                </a:solidFill>
              </a:rPr>
              <a:t>Wir müssen aufpassen, dass 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… die </a:t>
            </a:r>
            <a:r>
              <a:rPr lang="de-DE" sz="2800" b="1" dirty="0">
                <a:solidFill>
                  <a:schemeClr val="accent6">
                    <a:lumMod val="75000"/>
                  </a:schemeClr>
                </a:solidFill>
              </a:rPr>
              <a:t>Landwirte eine faire Chance auf ihren Boden behalten.“ </a:t>
            </a:r>
            <a:endParaRPr lang="de-DE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de-DE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de-DE" dirty="0" smtClean="0"/>
              <a:t>Bundeskanzlerin </a:t>
            </a:r>
            <a:r>
              <a:rPr lang="de-DE" dirty="0"/>
              <a:t>Angela </a:t>
            </a:r>
            <a:r>
              <a:rPr lang="de-DE" dirty="0" smtClean="0"/>
              <a:t>Merkel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de-DE" sz="2200" dirty="0" smtClean="0"/>
              <a:t>Ausblick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29438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Jungehülsing "Bodenrecht" 20. Februar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" y="1700808"/>
            <a:ext cx="9137699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395536" y="1700808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</a:rPr>
              <a:t>Eigentumsverhältnisse bei </a:t>
            </a:r>
            <a:r>
              <a:rPr lang="de-DE" dirty="0" smtClean="0">
                <a:solidFill>
                  <a:prstClr val="black"/>
                </a:solidFill>
              </a:rPr>
              <a:t>Agrarflächen </a:t>
            </a:r>
            <a:r>
              <a:rPr lang="de-DE" dirty="0">
                <a:solidFill>
                  <a:prstClr val="black"/>
                </a:solidFill>
              </a:rPr>
              <a:t>sind nicht </a:t>
            </a:r>
            <a:r>
              <a:rPr lang="de-DE" dirty="0" smtClean="0">
                <a:solidFill>
                  <a:prstClr val="black"/>
                </a:solidFill>
              </a:rPr>
              <a:t>bekannt.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8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</a:rPr>
              <a:t>Pachtpreisstatistiken sind veraltet und lückenhaft.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8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</a:rPr>
              <a:t>Kaufwerte enthalten keine Anteilskäufe.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8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</a:rPr>
              <a:t>Flächentransfers in Anteilskäufen sind unbekannt.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8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</a:rPr>
              <a:t>Agrar-Holdings werden von </a:t>
            </a:r>
            <a:r>
              <a:rPr lang="de-DE" dirty="0" smtClean="0">
                <a:solidFill>
                  <a:prstClr val="black"/>
                </a:solidFill>
              </a:rPr>
              <a:t>keiner </a:t>
            </a:r>
            <a:r>
              <a:rPr lang="de-DE" dirty="0">
                <a:solidFill>
                  <a:prstClr val="black"/>
                </a:solidFill>
              </a:rPr>
              <a:t>Statistik </a:t>
            </a:r>
            <a:r>
              <a:rPr lang="de-DE" dirty="0" smtClean="0">
                <a:solidFill>
                  <a:prstClr val="black"/>
                </a:solidFill>
              </a:rPr>
              <a:t>erfasst </a:t>
            </a:r>
            <a:r>
              <a:rPr lang="de-DE" dirty="0">
                <a:solidFill>
                  <a:prstClr val="black"/>
                </a:solidFill>
              </a:rPr>
              <a:t>(Agrarstrukturerhebung; Testbetriebsnetz; Datenbank Agrarzahlungen</a:t>
            </a:r>
            <a:r>
              <a:rPr lang="de-DE" dirty="0" smtClean="0">
                <a:solidFill>
                  <a:prstClr val="black"/>
                </a:solidFill>
              </a:rPr>
              <a:t>).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51520" y="4437112"/>
            <a:ext cx="6480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2313"/>
            <a:r>
              <a:rPr lang="de-DE" dirty="0" smtClean="0">
                <a:solidFill>
                  <a:prstClr val="black"/>
                </a:solidFill>
              </a:rPr>
              <a:t>Die </a:t>
            </a:r>
            <a:r>
              <a:rPr lang="de-DE" dirty="0" smtClean="0">
                <a:solidFill>
                  <a:srgbClr val="0000FF"/>
                </a:solidFill>
              </a:rPr>
              <a:t>Intransparenz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>
                <a:solidFill>
                  <a:prstClr val="black"/>
                </a:solidFill>
              </a:rPr>
              <a:t>auf dem </a:t>
            </a:r>
            <a:r>
              <a:rPr lang="de-DE" dirty="0" smtClean="0">
                <a:solidFill>
                  <a:prstClr val="black"/>
                </a:solidFill>
              </a:rPr>
              <a:t>Bodenmarkt</a:t>
            </a:r>
          </a:p>
          <a:p>
            <a:pPr marL="722313"/>
            <a:r>
              <a:rPr lang="de-DE" dirty="0" smtClean="0">
                <a:solidFill>
                  <a:prstClr val="black"/>
                </a:solidFill>
              </a:rPr>
              <a:t>-	  schadet den Landwirten,</a:t>
            </a:r>
          </a:p>
          <a:p>
            <a:pPr marL="1008063" indent="-285750">
              <a:buFontTx/>
              <a:buChar char="-"/>
            </a:pPr>
            <a:r>
              <a:rPr lang="de-DE" dirty="0" smtClean="0">
                <a:solidFill>
                  <a:prstClr val="black"/>
                </a:solidFill>
              </a:rPr>
              <a:t>beeinträchtigt Agrarpolitik,</a:t>
            </a:r>
          </a:p>
          <a:p>
            <a:pPr marL="1008063" indent="-285750">
              <a:buFontTx/>
              <a:buChar char="-"/>
            </a:pPr>
            <a:r>
              <a:rPr lang="de-DE" dirty="0" smtClean="0">
                <a:solidFill>
                  <a:prstClr val="black"/>
                </a:solidFill>
              </a:rPr>
              <a:t>nützt den Investoren.</a:t>
            </a:r>
          </a:p>
          <a:p>
            <a:pPr marL="722313"/>
            <a:endParaRPr lang="de-DE" dirty="0" smtClean="0">
              <a:solidFill>
                <a:prstClr val="black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232995" y="984716"/>
            <a:ext cx="47500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9400">
              <a:spcBef>
                <a:spcPts val="600"/>
              </a:spcBef>
              <a:tabLst>
                <a:tab pos="0" algn="l"/>
              </a:tabLst>
              <a:defRPr/>
            </a:pPr>
            <a:r>
              <a:rPr lang="de-DE" sz="2200" dirty="0" smtClean="0">
                <a:solidFill>
                  <a:prstClr val="black"/>
                </a:solidFill>
              </a:rPr>
              <a:t>Schlechte Sicht auf dem Bodenmarkt:</a:t>
            </a:r>
            <a:endParaRPr lang="de-DE" sz="2200" dirty="0">
              <a:solidFill>
                <a:prstClr val="black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 rot="21040029">
            <a:off x="1719366" y="4866849"/>
            <a:ext cx="7060490" cy="1077218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76213" algn="ctr"/>
            <a:r>
              <a:rPr lang="de-DE" sz="3200" dirty="0">
                <a:solidFill>
                  <a:srgbClr val="0000FF"/>
                </a:solidFill>
              </a:rPr>
              <a:t>Die </a:t>
            </a:r>
            <a:r>
              <a:rPr lang="de-DE" sz="3200" dirty="0" smtClean="0">
                <a:solidFill>
                  <a:srgbClr val="0000FF"/>
                </a:solidFill>
              </a:rPr>
              <a:t>Entwicklung </a:t>
            </a:r>
            <a:r>
              <a:rPr lang="de-DE" sz="3200" dirty="0">
                <a:solidFill>
                  <a:srgbClr val="0000FF"/>
                </a:solidFill>
              </a:rPr>
              <a:t>auf dem </a:t>
            </a:r>
            <a:r>
              <a:rPr lang="de-DE" sz="3200" dirty="0" smtClean="0">
                <a:solidFill>
                  <a:srgbClr val="0000FF"/>
                </a:solidFill>
              </a:rPr>
              <a:t>Bodenmarkt</a:t>
            </a:r>
          </a:p>
          <a:p>
            <a:pPr marL="176213" algn="ctr"/>
            <a:r>
              <a:rPr lang="de-DE" sz="3200" dirty="0" smtClean="0">
                <a:solidFill>
                  <a:srgbClr val="0000FF"/>
                </a:solidFill>
              </a:rPr>
              <a:t>wird massiv </a:t>
            </a:r>
            <a:r>
              <a:rPr lang="de-DE" sz="3200" dirty="0">
                <a:solidFill>
                  <a:srgbClr val="0000FF"/>
                </a:solidFill>
              </a:rPr>
              <a:t>unterschätzt.</a:t>
            </a: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Standortbestimmung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6746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de-DE" altLang="de-DE" sz="2200" dirty="0" smtClean="0"/>
              <a:t>Standortbestimmung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22803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Ständige Verluste an Agrarflächen;</a:t>
            </a:r>
          </a:p>
          <a:p>
            <a:endParaRPr lang="de-DE" sz="2400" dirty="0" smtClean="0"/>
          </a:p>
          <a:p>
            <a:r>
              <a:rPr lang="de-DE" sz="2400" dirty="0" smtClean="0"/>
              <a:t>Niedrigzinspolitik der Notenbanken;</a:t>
            </a:r>
          </a:p>
          <a:p>
            <a:endParaRPr lang="de-DE" sz="2400" dirty="0" smtClean="0"/>
          </a:p>
          <a:p>
            <a:r>
              <a:rPr lang="de-DE" sz="2400" dirty="0" smtClean="0"/>
              <a:t>Lückenhafte Vollzugsdefizite des Bodenrechts durch die Länder und Regulierungslücken;</a:t>
            </a:r>
          </a:p>
          <a:p>
            <a:endParaRPr lang="de-DE" sz="2400" dirty="0"/>
          </a:p>
          <a:p>
            <a:r>
              <a:rPr lang="de-DE" sz="2400" dirty="0" smtClean="0"/>
              <a:t>Einstieg kleiner und großer Investoren;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de-DE" altLang="de-DE" sz="2200" dirty="0" smtClean="0"/>
              <a:t>Standortbestimmung</a:t>
            </a:r>
            <a:endParaRPr lang="en-GB" alt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217378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  <a:ln w="2540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de-DE" sz="800" dirty="0" smtClean="0">
              <a:solidFill>
                <a:srgbClr val="0000FF"/>
              </a:solidFill>
            </a:endParaRPr>
          </a:p>
          <a:p>
            <a:pPr>
              <a:spcBef>
                <a:spcPts val="0"/>
              </a:spcBef>
            </a:pPr>
            <a:r>
              <a:rPr lang="de-DE" sz="2400" dirty="0" smtClean="0"/>
              <a:t>Ohne gesetzliche Maßnahmen verschärfen sich die Probleme der Betriebe und der ländlichen Räume.</a:t>
            </a:r>
          </a:p>
          <a:p>
            <a:pPr>
              <a:spcBef>
                <a:spcPts val="0"/>
              </a:spcBef>
            </a:pPr>
            <a:endParaRPr lang="de-DE" sz="2400" dirty="0"/>
          </a:p>
          <a:p>
            <a:pPr>
              <a:spcBef>
                <a:spcPts val="0"/>
              </a:spcBef>
            </a:pPr>
            <a:r>
              <a:rPr lang="de-DE" sz="2400" dirty="0" smtClean="0"/>
              <a:t>Ohne wirksame Maßnahmen zum Flächenschutz steigt der „Druck auf dem Kessel“ ständig an.</a:t>
            </a:r>
          </a:p>
          <a:p>
            <a:pPr>
              <a:spcBef>
                <a:spcPts val="0"/>
              </a:spcBef>
            </a:pPr>
            <a:endParaRPr lang="de-DE" sz="2400" dirty="0" smtClean="0"/>
          </a:p>
          <a:p>
            <a:pPr lvl="0">
              <a:spcBef>
                <a:spcPts val="0"/>
              </a:spcBef>
            </a:pPr>
            <a:r>
              <a:rPr lang="de-DE" altLang="de-DE" sz="2400" b="1" dirty="0">
                <a:solidFill>
                  <a:prstClr val="black"/>
                </a:solidFill>
              </a:rPr>
              <a:t>Die Verantwortung für das landwirtschaftliche Bodenrecht </a:t>
            </a:r>
            <a:r>
              <a:rPr lang="de-DE" altLang="de-DE" sz="2400" b="1" dirty="0" smtClean="0">
                <a:solidFill>
                  <a:prstClr val="black"/>
                </a:solidFill>
              </a:rPr>
              <a:t>haben die Länder.</a:t>
            </a:r>
            <a:endParaRPr lang="de-DE" altLang="de-DE" sz="2400" b="1" dirty="0">
              <a:solidFill>
                <a:prstClr val="black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 rot="20908546">
            <a:off x="1667892" y="4366683"/>
            <a:ext cx="5891421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000FF"/>
                </a:solidFill>
              </a:rPr>
              <a:t>Ohne modernes Bodenrecht keine</a:t>
            </a:r>
          </a:p>
          <a:p>
            <a:r>
              <a:rPr lang="de-DE" sz="3200" dirty="0" smtClean="0">
                <a:solidFill>
                  <a:srgbClr val="0000FF"/>
                </a:solidFill>
              </a:rPr>
              <a:t>zukunftsfähige Agrarstruktur. </a:t>
            </a:r>
            <a:endParaRPr lang="de-DE" sz="3200" dirty="0">
              <a:solidFill>
                <a:srgbClr val="0000FF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200" dirty="0" smtClean="0">
                <a:solidFill>
                  <a:prstClr val="black"/>
                </a:solidFill>
              </a:rPr>
              <a:t>Wie kann die Agrarpolitik reagieren?</a:t>
            </a:r>
            <a:endParaRPr lang="en-GB" altLang="de-DE" sz="2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8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88024" y="1628800"/>
            <a:ext cx="3167583" cy="3528392"/>
          </a:xfr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1000" b="1" dirty="0" smtClean="0"/>
          </a:p>
          <a:p>
            <a:pPr marL="0" indent="0" algn="ctr">
              <a:buNone/>
            </a:pPr>
            <a:r>
              <a:rPr lang="de-DE" sz="2400" b="1" dirty="0" smtClean="0"/>
              <a:t>Länder	</a:t>
            </a:r>
          </a:p>
          <a:p>
            <a:pPr>
              <a:buFontTx/>
              <a:buChar char="-"/>
            </a:pPr>
            <a:r>
              <a:rPr lang="de-DE" sz="2400" dirty="0" smtClean="0"/>
              <a:t>Bodenrecht (</a:t>
            </a:r>
            <a:r>
              <a:rPr lang="de-DE" sz="2400" dirty="0" err="1" smtClean="0"/>
              <a:t>GrdtVG</a:t>
            </a:r>
            <a:r>
              <a:rPr lang="de-DE" sz="2400" dirty="0" smtClean="0"/>
              <a:t>; LPVG, RSG)</a:t>
            </a:r>
          </a:p>
          <a:p>
            <a:pPr>
              <a:buFontTx/>
              <a:buChar char="-"/>
            </a:pPr>
            <a:r>
              <a:rPr lang="de-DE" sz="2400" dirty="0" smtClean="0"/>
              <a:t>Datenerhebung;</a:t>
            </a:r>
          </a:p>
          <a:p>
            <a:pPr>
              <a:buFontTx/>
              <a:buChar char="-"/>
            </a:pPr>
            <a:endParaRPr lang="de-DE" sz="2400" dirty="0" smtClean="0"/>
          </a:p>
          <a:p>
            <a:pPr>
              <a:buFontTx/>
              <a:buChar char="-"/>
            </a:pPr>
            <a:r>
              <a:rPr lang="de-DE" sz="2400" i="1" dirty="0"/>
              <a:t>Steuerrecht;</a:t>
            </a:r>
          </a:p>
          <a:p>
            <a:pPr>
              <a:buFontTx/>
              <a:buChar char="-"/>
            </a:pPr>
            <a:r>
              <a:rPr lang="de-DE" sz="2400" i="1" dirty="0" smtClean="0"/>
              <a:t>Agrarsubventionen;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200" dirty="0" smtClean="0"/>
              <a:t>Wie kann die Agrarpolitik reagieren?</a:t>
            </a:r>
            <a:endParaRPr lang="en-GB" altLang="de-DE" sz="2200" dirty="0" smtClean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1115616" y="1628800"/>
            <a:ext cx="3167583" cy="3528392"/>
          </a:xfrm>
          <a:prstGeom prst="rect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sz="10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sz="2400" b="1" dirty="0" smtClean="0"/>
              <a:t>Bund	</a:t>
            </a:r>
          </a:p>
          <a:p>
            <a:pPr>
              <a:buFontTx/>
              <a:buChar char="-"/>
            </a:pPr>
            <a:r>
              <a:rPr lang="de-DE" sz="2400" dirty="0" smtClean="0"/>
              <a:t>Forschung;</a:t>
            </a:r>
          </a:p>
          <a:p>
            <a:pPr>
              <a:buFontTx/>
              <a:buChar char="-"/>
            </a:pPr>
            <a:r>
              <a:rPr lang="de-DE" sz="2400" dirty="0" smtClean="0"/>
              <a:t>Statistik;</a:t>
            </a:r>
          </a:p>
          <a:p>
            <a:pPr>
              <a:buFontTx/>
              <a:buChar char="-"/>
            </a:pPr>
            <a:r>
              <a:rPr lang="de-DE" sz="2400" dirty="0" smtClean="0"/>
              <a:t>Privatisierung der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     BVVG-Flächen;</a:t>
            </a:r>
          </a:p>
          <a:p>
            <a:pPr>
              <a:buFontTx/>
              <a:buChar char="-"/>
            </a:pPr>
            <a:r>
              <a:rPr lang="de-DE" sz="2400" dirty="0"/>
              <a:t>Steuerrecht;</a:t>
            </a:r>
          </a:p>
          <a:p>
            <a:pPr>
              <a:buFontTx/>
              <a:buChar char="-"/>
            </a:pPr>
            <a:r>
              <a:rPr lang="de-DE" sz="2400" dirty="0"/>
              <a:t>Agrarsubventionen;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400" dirty="0" smtClean="0"/>
          </a:p>
        </p:txBody>
      </p:sp>
      <p:sp>
        <p:nvSpPr>
          <p:cNvPr id="2" name="Ellipse 1"/>
          <p:cNvSpPr/>
          <p:nvPr/>
        </p:nvSpPr>
        <p:spPr>
          <a:xfrm>
            <a:off x="658677" y="1052736"/>
            <a:ext cx="7848872" cy="446449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91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580112" y="1205136"/>
            <a:ext cx="3168352" cy="2223864"/>
          </a:xfr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de-DE" sz="1800" dirty="0" smtClean="0">
              <a:solidFill>
                <a:srgbClr val="0000FF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de-DE" sz="1800" dirty="0"/>
              <a:t> </a:t>
            </a:r>
            <a:r>
              <a:rPr lang="de-DE" sz="1800" b="1" dirty="0" smtClean="0"/>
              <a:t>Dörfer und Regionen   </a:t>
            </a:r>
            <a:endParaRPr lang="de-DE" sz="1800" b="1" dirty="0"/>
          </a:p>
          <a:p>
            <a:pPr marL="0" indent="0" algn="ctr">
              <a:spcBef>
                <a:spcPts val="0"/>
              </a:spcBef>
              <a:buNone/>
            </a:pPr>
            <a:endParaRPr lang="de-DE" sz="1000" dirty="0"/>
          </a:p>
          <a:p>
            <a:pPr algn="ctr">
              <a:spcBef>
                <a:spcPts val="0"/>
              </a:spcBef>
            </a:pPr>
            <a:r>
              <a:rPr lang="de-DE" sz="1800" dirty="0" smtClean="0"/>
              <a:t>Leistungsfähige Betriebe</a:t>
            </a:r>
          </a:p>
          <a:p>
            <a:pPr algn="ctr">
              <a:spcBef>
                <a:spcPts val="0"/>
              </a:spcBef>
            </a:pPr>
            <a:r>
              <a:rPr lang="de-DE" sz="1800" dirty="0" smtClean="0"/>
              <a:t>Wertschöpfung (Steuern, Arbeitskräfte)</a:t>
            </a:r>
          </a:p>
          <a:p>
            <a:pPr algn="ctr">
              <a:spcBef>
                <a:spcPts val="0"/>
              </a:spcBef>
            </a:pPr>
            <a:r>
              <a:rPr lang="de-DE" sz="1800" dirty="0" smtClean="0"/>
              <a:t>engagierte Bürger</a:t>
            </a:r>
          </a:p>
          <a:p>
            <a:pPr algn="ctr">
              <a:spcBef>
                <a:spcPts val="0"/>
              </a:spcBef>
            </a:pPr>
            <a:r>
              <a:rPr lang="de-DE" sz="1800" dirty="0" smtClean="0"/>
              <a:t>Kulturlandschaft</a:t>
            </a:r>
            <a:endParaRPr lang="de-DE" sz="18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19944" y="1234188"/>
            <a:ext cx="3168352" cy="2194812"/>
          </a:xfrm>
          <a:prstGeom prst="rect">
            <a:avLst/>
          </a:prstGeom>
          <a:solidFill>
            <a:srgbClr val="9DF9F9"/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1000" b="1" dirty="0" smtClean="0">
              <a:solidFill>
                <a:prstClr val="black"/>
              </a:solidFill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b="1" dirty="0" smtClean="0">
                <a:solidFill>
                  <a:prstClr val="black"/>
                </a:solidFill>
              </a:rPr>
              <a:t>Betriebe  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1000" dirty="0" smtClean="0">
              <a:solidFill>
                <a:prstClr val="black"/>
              </a:solidFill>
            </a:endParaRPr>
          </a:p>
          <a:p>
            <a:pPr algn="ctr">
              <a:spcBef>
                <a:spcPts val="0"/>
              </a:spcBef>
            </a:pPr>
            <a:r>
              <a:rPr lang="de-DE" sz="1800" dirty="0" smtClean="0">
                <a:solidFill>
                  <a:prstClr val="black"/>
                </a:solidFill>
              </a:rPr>
              <a:t>Pacht orientiert am Ertragswert</a:t>
            </a:r>
          </a:p>
          <a:p>
            <a:pPr algn="ctr">
              <a:spcBef>
                <a:spcPts val="0"/>
              </a:spcBef>
            </a:pPr>
            <a:r>
              <a:rPr lang="de-DE" sz="1800" dirty="0" smtClean="0">
                <a:solidFill>
                  <a:prstClr val="black"/>
                </a:solidFill>
              </a:rPr>
              <a:t>Vorrang beim Bodenkauf</a:t>
            </a:r>
          </a:p>
          <a:p>
            <a:pPr algn="ctr">
              <a:spcBef>
                <a:spcPts val="0"/>
              </a:spcBef>
            </a:pPr>
            <a:r>
              <a:rPr lang="de-DE" sz="1800" dirty="0" smtClean="0">
                <a:solidFill>
                  <a:prstClr val="black"/>
                </a:solidFill>
              </a:rPr>
              <a:t>Erhalt der Agrarflächen</a:t>
            </a:r>
          </a:p>
          <a:p>
            <a:pPr algn="ctr">
              <a:spcBef>
                <a:spcPts val="0"/>
              </a:spcBef>
            </a:pPr>
            <a:r>
              <a:rPr lang="de-DE" sz="1800" dirty="0" smtClean="0">
                <a:solidFill>
                  <a:prstClr val="black"/>
                </a:solidFill>
              </a:rPr>
              <a:t>Wettbewerbsfähigkeit</a:t>
            </a:r>
            <a:endParaRPr lang="de-DE" sz="1800" dirty="0">
              <a:solidFill>
                <a:prstClr val="black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619944" y="5229200"/>
            <a:ext cx="8200528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de-DE" sz="800" dirty="0" smtClean="0">
              <a:solidFill>
                <a:srgbClr val="0000FF"/>
              </a:solidFill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b="1" dirty="0" smtClean="0">
                <a:solidFill>
                  <a:prstClr val="black"/>
                </a:solidFill>
              </a:rPr>
              <a:t>Gesellschaft   </a:t>
            </a:r>
            <a:endParaRPr lang="de-DE" sz="1800" b="1" dirty="0">
              <a:solidFill>
                <a:prstClr val="black"/>
              </a:solidFill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1000" dirty="0">
              <a:solidFill>
                <a:prstClr val="black"/>
              </a:solidFill>
            </a:endParaRPr>
          </a:p>
          <a:p>
            <a:pPr algn="ctr">
              <a:spcBef>
                <a:spcPts val="0"/>
              </a:spcBef>
            </a:pPr>
            <a:r>
              <a:rPr lang="de-DE" sz="1800" dirty="0" smtClean="0">
                <a:solidFill>
                  <a:prstClr val="black"/>
                </a:solidFill>
              </a:rPr>
              <a:t>Breite Eigentumsstreuung (keine marktbeherrschende Stellung)   </a:t>
            </a:r>
            <a:endParaRPr lang="de-DE" sz="1800" dirty="0">
              <a:solidFill>
                <a:prstClr val="black"/>
              </a:solidFill>
            </a:endParaRPr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3136032" y="4005064"/>
            <a:ext cx="3168352" cy="648072"/>
          </a:xfrm>
          <a:prstGeom prst="rect">
            <a:avLst/>
          </a:prstGeom>
          <a:solidFill>
            <a:srgbClr val="FF0000">
              <a:alpha val="19000"/>
            </a:srgbClr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de-DE" sz="800" dirty="0" smtClean="0">
              <a:solidFill>
                <a:srgbClr val="0000FF"/>
              </a:solidFill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b="1" dirty="0" smtClean="0">
                <a:solidFill>
                  <a:prstClr val="black"/>
                </a:solidFill>
              </a:rPr>
              <a:t>Transparenz</a:t>
            </a:r>
            <a:endParaRPr lang="de-DE" sz="1800" b="1" dirty="0">
              <a:solidFill>
                <a:prstClr val="black"/>
              </a:solidFill>
            </a:endParaRP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1000" dirty="0">
              <a:solidFill>
                <a:prstClr val="black"/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3491880" y="3429000"/>
            <a:ext cx="0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5940152" y="3429000"/>
            <a:ext cx="0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0"/>
            <a:endCxn id="9" idx="2"/>
          </p:cNvCxnSpPr>
          <p:nvPr/>
        </p:nvCxnSpPr>
        <p:spPr>
          <a:xfrm flipV="1">
            <a:off x="4720208" y="4653136"/>
            <a:ext cx="0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Agrarstrukturelle</a:t>
            </a:r>
            <a:r>
              <a:rPr lang="en-GB" altLang="de-DE" sz="8800" dirty="0" smtClean="0">
                <a:solidFill>
                  <a:prstClr val="black"/>
                </a:solidFill>
              </a:rPr>
              <a:t> </a:t>
            </a:r>
            <a:r>
              <a:rPr lang="en-GB" altLang="de-DE" sz="8800" dirty="0" err="1" smtClean="0">
                <a:solidFill>
                  <a:prstClr val="black"/>
                </a:solidFill>
              </a:rPr>
              <a:t>Ziele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4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048672" cy="365125"/>
          </a:xfrm>
        </p:spPr>
        <p:txBody>
          <a:bodyPr/>
          <a:lstStyle/>
          <a:p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Stöppler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     DGAR Goslar   24. September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2018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  <a:ln w="2540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de-DE" sz="800" dirty="0" smtClean="0">
              <a:solidFill>
                <a:srgbClr val="0000FF"/>
              </a:solidFill>
            </a:endParaRPr>
          </a:p>
          <a:p>
            <a:pPr marL="1065213">
              <a:buFont typeface="Wingdings" panose="05000000000000000000" pitchFamily="2" charset="2"/>
              <a:buChar char="§"/>
            </a:pPr>
            <a:r>
              <a:rPr lang="de-DE" sz="2400" dirty="0" smtClean="0"/>
              <a:t>drei Bereiche regeln:</a:t>
            </a:r>
          </a:p>
          <a:p>
            <a:pPr marL="1795463" indent="-722313">
              <a:buFont typeface="Wingdings" panose="05000000000000000000" pitchFamily="2" charset="2"/>
              <a:buChar char="Ø"/>
            </a:pPr>
            <a:r>
              <a:rPr lang="de-DE" sz="2400" dirty="0" smtClean="0"/>
              <a:t>Bodenrecht (Vorrang </a:t>
            </a:r>
            <a:r>
              <a:rPr lang="de-DE" sz="2400" dirty="0"/>
              <a:t>Landwirte / </a:t>
            </a:r>
            <a:r>
              <a:rPr lang="de-DE" sz="2400" dirty="0" smtClean="0"/>
              <a:t>Preisbremse / Anteilskäufe, Transparenz);</a:t>
            </a:r>
          </a:p>
          <a:p>
            <a:pPr marL="1795463" indent="-722313">
              <a:buFont typeface="Wingdings" panose="05000000000000000000" pitchFamily="2" charset="2"/>
              <a:buChar char="Ø"/>
            </a:pPr>
            <a:r>
              <a:rPr lang="de-DE" sz="2400" dirty="0" smtClean="0"/>
              <a:t>Subventionen begrenzen;</a:t>
            </a:r>
          </a:p>
          <a:p>
            <a:pPr marL="1795463" indent="-722313">
              <a:buFont typeface="Wingdings" panose="05000000000000000000" pitchFamily="2" charset="2"/>
              <a:buChar char="Ø"/>
            </a:pPr>
            <a:r>
              <a:rPr lang="de-DE" sz="2400" dirty="0" smtClean="0"/>
              <a:t>steuerliche </a:t>
            </a:r>
            <a:r>
              <a:rPr lang="de-DE" sz="2400" dirty="0"/>
              <a:t>Umgehungstatbestände </a:t>
            </a:r>
            <a:r>
              <a:rPr lang="de-DE" sz="2400" dirty="0" smtClean="0"/>
              <a:t>schließen.</a:t>
            </a:r>
          </a:p>
          <a:p>
            <a:pPr marL="1795463" indent="-722313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1065213">
              <a:buFont typeface="Wingdings" panose="05000000000000000000" pitchFamily="2" charset="2"/>
              <a:buChar char="§"/>
            </a:pPr>
            <a:r>
              <a:rPr lang="de-DE" sz="2400" dirty="0" smtClean="0"/>
              <a:t>gemeinsame Verantwortung von </a:t>
            </a:r>
            <a:r>
              <a:rPr lang="de-DE" sz="2400" dirty="0"/>
              <a:t>Länder und </a:t>
            </a:r>
            <a:r>
              <a:rPr lang="de-DE" sz="2400" dirty="0" smtClean="0"/>
              <a:t>Bund.</a:t>
            </a:r>
          </a:p>
          <a:p>
            <a:pPr marL="1065213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1065213">
              <a:buFont typeface="Wingdings" panose="05000000000000000000" pitchFamily="2" charset="2"/>
              <a:buChar char="§"/>
            </a:pPr>
            <a:r>
              <a:rPr lang="de-DE" sz="2400" dirty="0"/>
              <a:t>Bodenrecht: </a:t>
            </a:r>
            <a:r>
              <a:rPr lang="de-DE" sz="2400" dirty="0">
                <a:solidFill>
                  <a:srgbClr val="0000FF"/>
                </a:solidFill>
              </a:rPr>
              <a:t>Länder zuständig seit 2006</a:t>
            </a:r>
            <a:r>
              <a:rPr lang="de-DE" sz="2400" dirty="0"/>
              <a:t>.</a:t>
            </a:r>
          </a:p>
          <a:p>
            <a:pPr marL="1065213">
              <a:buFont typeface="Wingdings" panose="05000000000000000000" pitchFamily="2" charset="2"/>
              <a:buChar char="§"/>
            </a:pPr>
            <a:endParaRPr lang="de-DE" sz="2400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68313" y="188913"/>
            <a:ext cx="8229600" cy="576262"/>
          </a:xfrm>
          <a:prstGeom prst="rect">
            <a:avLst/>
          </a:prstGeom>
          <a:solidFill>
            <a:srgbClr val="9DF9F9"/>
          </a:solidFill>
          <a:ln w="3175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altLang="de-DE" sz="2200" b="1" dirty="0" smtClean="0">
                <a:solidFill>
                  <a:prstClr val="black"/>
                </a:solidFill>
              </a:rPr>
              <a:t/>
            </a:r>
            <a:br>
              <a:rPr lang="en-GB" altLang="de-DE" sz="2200" b="1" dirty="0" smtClean="0">
                <a:solidFill>
                  <a:prstClr val="black"/>
                </a:solidFill>
              </a:rPr>
            </a:br>
            <a:endParaRPr lang="en-GB" altLang="de-DE" sz="2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de-DE" sz="2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altLang="de-DE" sz="8800" dirty="0" err="1" smtClean="0">
                <a:solidFill>
                  <a:prstClr val="black"/>
                </a:solidFill>
              </a:rPr>
              <a:t>Lösungsansätze</a:t>
            </a:r>
            <a:r>
              <a:rPr lang="en-GB" altLang="de-DE" sz="8800" dirty="0" smtClean="0">
                <a:solidFill>
                  <a:prstClr val="black"/>
                </a:solidFill>
              </a:rPr>
              <a:t/>
            </a:r>
            <a:br>
              <a:rPr lang="en-GB" altLang="de-DE" sz="8800" dirty="0" smtClean="0">
                <a:solidFill>
                  <a:prstClr val="black"/>
                </a:solidFill>
              </a:rPr>
            </a:br>
            <a:endParaRPr lang="en-GB" altLang="de-DE" sz="8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918</Words>
  <Application>Microsoft Office PowerPoint</Application>
  <PresentationFormat>Bildschirmpräsentation (4:3)</PresentationFormat>
  <Paragraphs>288</Paragraphs>
  <Slides>21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Larissa</vt:lpstr>
      <vt:lpstr>1_Larissa</vt:lpstr>
      <vt:lpstr>2_Larissa</vt:lpstr>
      <vt:lpstr>4_Larissa</vt:lpstr>
      <vt:lpstr>5_Larissa</vt:lpstr>
      <vt:lpstr>6_Larissa</vt:lpstr>
      <vt:lpstr>PowerPoint-Präsentation</vt:lpstr>
      <vt:lpstr>Ausblick</vt:lpstr>
      <vt:lpstr>PowerPoint-Präsentation</vt:lpstr>
      <vt:lpstr>Standortbestimmung</vt:lpstr>
      <vt:lpstr>Standortbestimmung</vt:lpstr>
      <vt:lpstr>PowerPoint-Präsentation</vt:lpstr>
      <vt:lpstr>PowerPoint-Präsentation</vt:lpstr>
      <vt:lpstr>PowerPoint-Präsentation</vt:lpstr>
      <vt:lpstr>PowerPoint-Präsentation</vt:lpstr>
      <vt:lpstr> Ziel 1: Vermeidung von Spekulation und Preismissbrauch </vt:lpstr>
      <vt:lpstr> Ziel 2: Bewirtschaftung durch regional verankerte, selbständige Betriebe </vt:lpstr>
      <vt:lpstr> Ziel 3: Verringerung der Verluste von Agrarflächen </vt:lpstr>
      <vt:lpstr>PowerPoint-Präsentation</vt:lpstr>
      <vt:lpstr> Ziel 4: Vermeidung marktbeherrschende Stellungen  </vt:lpstr>
      <vt:lpstr> Ziel 5: Breite Eigentumsstreuung </vt:lpstr>
      <vt:lpstr> Ziel 6: Verbesserung der Transparenz </vt:lpstr>
      <vt:lpstr>  Bund-Länder-Initiative “Landwirtschaftlicher Bodenmarkt” </vt:lpstr>
      <vt:lpstr>  Bund-Länder-Initiative “Landwirtschaftlicher Bodenmarkt” </vt:lpstr>
      <vt:lpstr>  Bund-Länder-Initiative “Landwirtschaftlicher Bodenmarkt” </vt:lpstr>
      <vt:lpstr>  Bund-Länder-Initiative “Landwirtschaftlicher Bodenmarkt” </vt:lpstr>
      <vt:lpstr>Ausblick</vt:lpstr>
    </vt:vector>
  </TitlesOfParts>
  <Company>BMELV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BLG-Erfahrungsaustausch zum landwirtschaftlichen Grundstücksverkehr in Halle, 15./16. September 2015</dc:title>
  <dc:creator>Jungehülsing, Jobst</dc:creator>
  <cp:lastModifiedBy>konferenz</cp:lastModifiedBy>
  <cp:revision>497</cp:revision>
  <cp:lastPrinted>2018-05-15T11:10:48Z</cp:lastPrinted>
  <dcterms:created xsi:type="dcterms:W3CDTF">2015-09-09T11:22:47Z</dcterms:created>
  <dcterms:modified xsi:type="dcterms:W3CDTF">2018-09-24T10:52:05Z</dcterms:modified>
</cp:coreProperties>
</file>